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6858000" cy="9906000" type="A4"/>
  <p:notesSz cx="6761163" cy="99425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kvision" initial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25" d="100"/>
          <a:sy n="125" d="100"/>
        </p:scale>
        <p:origin x="-2304" y="-78"/>
      </p:cViewPr>
      <p:guideLst>
        <p:guide orient="horz" pos="312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514350" y="3077282"/>
            <a:ext cx="5829300" cy="212336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9746824-DC6F-4C74-A67C-4C154DE4D960}" type="datetimeFigureOut">
              <a:rPr lang="zh-CN" altLang="en-US" smtClean="0"/>
              <a:pPr/>
              <a:t>2018/1/3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2067995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9746824-DC6F-4C74-A67C-4C154DE4D960}" type="datetimeFigureOut">
              <a:rPr lang="zh-CN" altLang="en-US" smtClean="0"/>
              <a:pPr/>
              <a:t>2018/1/3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2758304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3729037" y="573264"/>
            <a:ext cx="1157288" cy="1220822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257175" y="573264"/>
            <a:ext cx="3357563" cy="1220822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9746824-DC6F-4C74-A67C-4C154DE4D960}" type="datetimeFigureOut">
              <a:rPr lang="zh-CN" altLang="en-US" smtClean="0"/>
              <a:pPr/>
              <a:t>2018/1/3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2908527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9746824-DC6F-4C74-A67C-4C154DE4D960}" type="datetimeFigureOut">
              <a:rPr lang="zh-CN" altLang="en-US" smtClean="0"/>
              <a:pPr/>
              <a:t>2018/1/3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2626843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41735" y="6365523"/>
            <a:ext cx="5829300" cy="1967442"/>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9746824-DC6F-4C74-A67C-4C154DE4D960}" type="datetimeFigureOut">
              <a:rPr lang="zh-CN" altLang="en-US" smtClean="0"/>
              <a:pPr/>
              <a:t>2018/1/3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562410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9746824-DC6F-4C74-A67C-4C154DE4D960}" type="datetimeFigureOut">
              <a:rPr lang="zh-CN" altLang="en-US" smtClean="0"/>
              <a:pPr/>
              <a:t>2018/1/3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3124561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42900" y="396699"/>
            <a:ext cx="6172200" cy="1651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9746824-DC6F-4C74-A67C-4C154DE4D960}" type="datetimeFigureOut">
              <a:rPr lang="zh-CN" altLang="en-US" smtClean="0"/>
              <a:pPr/>
              <a:t>2018/1/3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487683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9746824-DC6F-4C74-A67C-4C154DE4D960}" type="datetimeFigureOut">
              <a:rPr lang="zh-CN" altLang="en-US" smtClean="0"/>
              <a:pPr/>
              <a:t>2018/1/3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96436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9746824-DC6F-4C74-A67C-4C154DE4D960}" type="datetimeFigureOut">
              <a:rPr lang="zh-CN" altLang="en-US" smtClean="0"/>
              <a:pPr/>
              <a:t>2018/1/3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3092739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42900" y="394405"/>
            <a:ext cx="2256235" cy="1678517"/>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9746824-DC6F-4C74-A67C-4C154DE4D960}" type="datetimeFigureOut">
              <a:rPr lang="zh-CN" altLang="en-US" smtClean="0"/>
              <a:pPr/>
              <a:t>2018/1/3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838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344216" y="6934200"/>
            <a:ext cx="4114800" cy="81862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9746824-DC6F-4C74-A67C-4C154DE4D960}" type="datetimeFigureOut">
              <a:rPr lang="zh-CN" altLang="en-US" smtClean="0"/>
              <a:pPr/>
              <a:t>2018/1/3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3789803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9746824-DC6F-4C74-A67C-4C154DE4D960}" type="datetimeFigureOut">
              <a:rPr lang="zh-CN" altLang="en-US" smtClean="0"/>
              <a:pPr/>
              <a:t>2018/1/3</a:t>
            </a:fld>
            <a:endParaRPr lang="zh-CN" altLang="en-US"/>
          </a:p>
        </p:txBody>
      </p:sp>
      <p:sp>
        <p:nvSpPr>
          <p:cNvPr id="5" name="页脚占位符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685D26A-A360-4F70-A8CA-1C2BD54C015F}" type="slidenum">
              <a:rPr lang="zh-CN" altLang="en-US" smtClean="0"/>
              <a:pPr/>
              <a:t>‹#›</a:t>
            </a:fld>
            <a:endParaRPr lang="zh-CN" altLang="en-US"/>
          </a:p>
        </p:txBody>
      </p:sp>
    </p:spTree>
    <p:extLst>
      <p:ext uri="{BB962C8B-B14F-4D97-AF65-F5344CB8AC3E}">
        <p14:creationId xmlns:p14="http://schemas.microsoft.com/office/powerpoint/2010/main" xmlns="" val="207295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4.png"/><Relationship Id="rId3" Type="http://schemas.openxmlformats.org/officeDocument/2006/relationships/image" Target="../media/image14.emf"/><Relationship Id="rId7" Type="http://schemas.openxmlformats.org/officeDocument/2006/relationships/image" Target="../media/image18.png"/><Relationship Id="rId12" Type="http://schemas.openxmlformats.org/officeDocument/2006/relationships/image" Target="../media/image23.png"/><Relationship Id="rId2"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17.png"/><Relationship Id="rId11" Type="http://schemas.openxmlformats.org/officeDocument/2006/relationships/image" Target="../media/image22.jpeg"/><Relationship Id="rId5" Type="http://schemas.openxmlformats.org/officeDocument/2006/relationships/image" Target="../media/image16.png"/><Relationship Id="rId10" Type="http://schemas.openxmlformats.org/officeDocument/2006/relationships/image" Target="../media/image21.jpeg"/><Relationship Id="rId4" Type="http://schemas.openxmlformats.org/officeDocument/2006/relationships/image" Target="../media/image15.emf"/><Relationship Id="rId9"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008834" y="1343996"/>
            <a:ext cx="1751354" cy="5318067"/>
          </a:xfrm>
          <a:prstGeom prst="rect">
            <a:avLst/>
          </a:prstGeom>
        </p:spPr>
      </p:pic>
      <p:sp>
        <p:nvSpPr>
          <p:cNvPr id="20" name="文本框 13"/>
          <p:cNvSpPr txBox="1"/>
          <p:nvPr/>
        </p:nvSpPr>
        <p:spPr>
          <a:xfrm>
            <a:off x="246086" y="4900209"/>
            <a:ext cx="3384376" cy="408523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1000" dirty="0" smtClean="0"/>
              <a:t>4K </a:t>
            </a:r>
            <a:r>
              <a:rPr lang="en-US" sz="1000" dirty="0" smtClean="0"/>
              <a:t>series </a:t>
            </a:r>
            <a:r>
              <a:rPr lang="en-US" sz="1000" dirty="0" smtClean="0"/>
              <a:t>smart </a:t>
            </a:r>
            <a:r>
              <a:rPr lang="en-US" sz="1000" dirty="0" smtClean="0"/>
              <a:t>PTZ dome cameras are able to capture high quality colored images in dim light environments, due to their cutting-edge low illumination level of 0.02 </a:t>
            </a:r>
            <a:r>
              <a:rPr lang="en-US" sz="1000" dirty="0" err="1" smtClean="0"/>
              <a:t>Lux</a:t>
            </a:r>
            <a:r>
              <a:rPr lang="en-US" sz="1000" dirty="0" smtClean="0"/>
              <a:t> (color). The embedded 1/1.9" progressive scan CMOS chip makes WDR and 8MP real-time resolution possible. With the 36X optical zoom Day/Night lens, the camera covers more details over expansive areas. </a:t>
            </a:r>
            <a:endParaRPr lang="en-US" sz="1000" dirty="0" smtClean="0"/>
          </a:p>
          <a:p>
            <a:pPr>
              <a:spcAft>
                <a:spcPts val="0"/>
              </a:spcAft>
            </a:pPr>
            <a:endParaRPr lang="en-US" sz="1000" dirty="0" smtClean="0"/>
          </a:p>
          <a:p>
            <a:pPr>
              <a:spcAft>
                <a:spcPts val="0"/>
              </a:spcAft>
            </a:pPr>
            <a:r>
              <a:rPr lang="en-US" sz="1000" dirty="0" smtClean="0"/>
              <a:t>The </a:t>
            </a:r>
            <a:r>
              <a:rPr lang="en-US" sz="1000" dirty="0" smtClean="0"/>
              <a:t>4K series PTZ camera also features a wide range of smart functions, including intrusion detection, line crossing detection and audio exception, benefitting users with great improvement on security efficiency, more importantly, with key events / objects being recorded for further forensic needs. These features, combined with smart tracking, enable the camera to detect any progressively moving object and follow it within the camera’s area of coverage without fault. Smart Defog is further supported to improve image quality in challenging conditions.</a:t>
            </a:r>
            <a:endParaRPr lang="en-US" altLang="zh-CN" sz="1000" dirty="0"/>
          </a:p>
        </p:txBody>
      </p:sp>
      <p:sp>
        <p:nvSpPr>
          <p:cNvPr id="3" name="TextBox 2"/>
          <p:cNvSpPr txBox="1"/>
          <p:nvPr/>
        </p:nvSpPr>
        <p:spPr>
          <a:xfrm>
            <a:off x="4008834" y="5576679"/>
            <a:ext cx="2804542" cy="2123658"/>
          </a:xfrm>
          <a:prstGeom prst="rect">
            <a:avLst/>
          </a:prstGeom>
          <a:noFill/>
        </p:spPr>
        <p:txBody>
          <a:bodyPr wrap="square" rtlCol="0">
            <a:spAutoFit/>
          </a:bodyPr>
          <a:lstStyle/>
          <a:p>
            <a:pPr algn="just">
              <a:spcAft>
                <a:spcPts val="0"/>
              </a:spcAft>
            </a:pPr>
            <a:r>
              <a:rPr lang="en-US" altLang="zh-CN" sz="1200" b="1" kern="100" dirty="0" smtClean="0">
                <a:latin typeface="Calibri" panose="020F0502020204030204" pitchFamily="34" charset="0"/>
                <a:cs typeface="Times New Roman"/>
              </a:rPr>
              <a:t>Key Features</a:t>
            </a:r>
            <a:endParaRPr lang="zh-CN" altLang="zh-CN" sz="1200" b="1" kern="100" dirty="0">
              <a:latin typeface="Calibri" panose="020F0502020204030204" pitchFamily="34" charset="0"/>
              <a:cs typeface="Times New Roman"/>
            </a:endParaRPr>
          </a:p>
          <a:p>
            <a:pPr algn="just">
              <a:spcAft>
                <a:spcPts val="0"/>
              </a:spcAft>
            </a:pPr>
            <a:r>
              <a:rPr lang="en-US" altLang="zh-CN" sz="1000" kern="100" dirty="0">
                <a:latin typeface="Calibri" panose="020F0502020204030204" pitchFamily="34" charset="0"/>
                <a:cs typeface="Times New Roman"/>
              </a:rPr>
              <a:t> </a:t>
            </a:r>
            <a:endParaRPr lang="zh-CN" altLang="zh-CN" sz="1000" kern="100" dirty="0">
              <a:latin typeface="Calibri" panose="020F0502020204030204" pitchFamily="34" charset="0"/>
              <a:cs typeface="Times New Roman"/>
            </a:endParaRPr>
          </a:p>
          <a:p>
            <a:pPr marL="342900" lvl="0" indent="-342900" algn="just">
              <a:spcAft>
                <a:spcPts val="0"/>
              </a:spcAft>
              <a:buFont typeface="Wingdings"/>
              <a:buChar char=""/>
            </a:pPr>
            <a:r>
              <a:rPr lang="en-US" altLang="zh-CN" sz="1000" kern="100" dirty="0">
                <a:latin typeface="Calibri" panose="020F0502020204030204" pitchFamily="34" charset="0"/>
                <a:cs typeface="Times New Roman"/>
              </a:rPr>
              <a:t>1/1.9” HD CMOS sensor</a:t>
            </a:r>
          </a:p>
          <a:p>
            <a:pPr marL="342900" lvl="0" indent="-342900" algn="just">
              <a:buFont typeface="Wingdings"/>
              <a:buChar char=""/>
            </a:pPr>
            <a:r>
              <a:rPr lang="en-US" altLang="zh-CN" sz="1000" kern="100" dirty="0" smtClean="0">
                <a:latin typeface="Calibri" panose="020F0502020204030204" pitchFamily="34" charset="0"/>
                <a:cs typeface="Times New Roman"/>
              </a:rPr>
              <a:t>Optical Defog</a:t>
            </a:r>
          </a:p>
          <a:p>
            <a:pPr marL="342900" lvl="0" indent="-342900" algn="just">
              <a:buFont typeface="Wingdings"/>
              <a:buChar char=""/>
            </a:pPr>
            <a:r>
              <a:rPr lang="en-US" altLang="zh-CN" sz="1000" kern="100" dirty="0" smtClean="0">
                <a:latin typeface="Calibri" panose="020F0502020204030204" pitchFamily="34" charset="0"/>
                <a:cs typeface="Times New Roman"/>
              </a:rPr>
              <a:t>8MP(4096*2160) </a:t>
            </a:r>
            <a:r>
              <a:rPr lang="en-US" altLang="zh-CN" sz="1000" kern="100" dirty="0">
                <a:latin typeface="Calibri" panose="020F0502020204030204" pitchFamily="34" charset="0"/>
                <a:cs typeface="Times New Roman"/>
              </a:rPr>
              <a:t>Full </a:t>
            </a:r>
            <a:r>
              <a:rPr lang="en-US" altLang="zh-CN" sz="1000" kern="100" dirty="0" smtClean="0">
                <a:latin typeface="Calibri" panose="020F0502020204030204" pitchFamily="34" charset="0"/>
                <a:cs typeface="Times New Roman"/>
              </a:rPr>
              <a:t>HD</a:t>
            </a:r>
            <a:endParaRPr lang="en-US" altLang="zh-CN" sz="1000" kern="100" dirty="0">
              <a:latin typeface="Calibri" panose="020F0502020204030204" pitchFamily="34" charset="0"/>
              <a:cs typeface="Times New Roman"/>
            </a:endParaRPr>
          </a:p>
          <a:p>
            <a:pPr marL="342900" lvl="0" indent="-342900" algn="just">
              <a:spcAft>
                <a:spcPts val="0"/>
              </a:spcAft>
              <a:buFont typeface="Wingdings"/>
              <a:buChar char=""/>
            </a:pPr>
            <a:r>
              <a:rPr lang="en-US" altLang="zh-CN" sz="1000" kern="100" dirty="0" smtClean="0">
                <a:latin typeface="Calibri" panose="020F0502020204030204" pitchFamily="34" charset="0"/>
                <a:cs typeface="Times New Roman"/>
              </a:rPr>
              <a:t>36X </a:t>
            </a:r>
            <a:r>
              <a:rPr lang="en-US" altLang="zh-CN" sz="1000" kern="100" dirty="0">
                <a:latin typeface="Calibri" panose="020F0502020204030204" pitchFamily="34" charset="0"/>
                <a:cs typeface="Times New Roman"/>
              </a:rPr>
              <a:t>Optical Zoom</a:t>
            </a:r>
          </a:p>
          <a:p>
            <a:pPr marL="342900" lvl="0" indent="-342900" algn="just">
              <a:spcAft>
                <a:spcPts val="0"/>
              </a:spcAft>
              <a:buFont typeface="Wingdings"/>
              <a:buChar char=""/>
            </a:pPr>
            <a:r>
              <a:rPr lang="en-US" altLang="zh-CN" sz="1000" kern="100" dirty="0">
                <a:latin typeface="Calibri" panose="020F0502020204030204" pitchFamily="34" charset="0"/>
                <a:cs typeface="Times New Roman"/>
              </a:rPr>
              <a:t>Ultra-low illumination</a:t>
            </a:r>
          </a:p>
          <a:p>
            <a:pPr marL="342900" lvl="0" indent="-342900" algn="just">
              <a:spcAft>
                <a:spcPts val="0"/>
              </a:spcAft>
              <a:buFont typeface="Wingdings"/>
              <a:buChar char=""/>
            </a:pPr>
            <a:r>
              <a:rPr lang="en-US" altLang="zh-CN" sz="1000" kern="100" dirty="0" smtClean="0">
                <a:latin typeface="Calibri" panose="020F0502020204030204" pitchFamily="34" charset="0"/>
                <a:cs typeface="Times New Roman"/>
              </a:rPr>
              <a:t>120dB </a:t>
            </a:r>
            <a:r>
              <a:rPr lang="en-US" altLang="zh-CN" sz="1000" kern="100" dirty="0">
                <a:latin typeface="Calibri" panose="020F0502020204030204" pitchFamily="34" charset="0"/>
                <a:cs typeface="Times New Roman"/>
              </a:rPr>
              <a:t>True WDR</a:t>
            </a:r>
          </a:p>
          <a:p>
            <a:pPr marL="342900" lvl="0" indent="-342900" algn="just">
              <a:spcAft>
                <a:spcPts val="0"/>
              </a:spcAft>
              <a:buFont typeface="Wingdings"/>
              <a:buChar char=""/>
            </a:pPr>
            <a:r>
              <a:rPr lang="en-US" altLang="zh-CN" sz="1000" kern="100" dirty="0">
                <a:latin typeface="Calibri" panose="020F0502020204030204" pitchFamily="34" charset="0"/>
                <a:cs typeface="Times New Roman"/>
              </a:rPr>
              <a:t>Smart Tracking</a:t>
            </a:r>
          </a:p>
          <a:p>
            <a:pPr marL="342900" lvl="0" indent="-342900" algn="just">
              <a:spcAft>
                <a:spcPts val="0"/>
              </a:spcAft>
              <a:buFont typeface="Wingdings"/>
              <a:buChar char=""/>
            </a:pPr>
            <a:r>
              <a:rPr lang="en-US" altLang="zh-CN" sz="1000" kern="100" dirty="0">
                <a:latin typeface="Calibri" panose="020F0502020204030204" pitchFamily="34" charset="0"/>
                <a:cs typeface="Times New Roman"/>
              </a:rPr>
              <a:t>Smart Detection</a:t>
            </a:r>
          </a:p>
          <a:p>
            <a:pPr marL="342900" lvl="0" indent="-342900" algn="just">
              <a:spcAft>
                <a:spcPts val="0"/>
              </a:spcAft>
              <a:buFont typeface="Wingdings"/>
              <a:buChar char=""/>
            </a:pPr>
            <a:r>
              <a:rPr lang="en-US" altLang="zh-CN" sz="1000" kern="100" dirty="0">
                <a:latin typeface="Calibri" panose="020F0502020204030204" pitchFamily="34" charset="0"/>
                <a:cs typeface="Times New Roman"/>
              </a:rPr>
              <a:t>EIS (Electronic Image Stabilization)</a:t>
            </a:r>
          </a:p>
          <a:p>
            <a:pPr marL="342900" lvl="0" indent="-342900" algn="just">
              <a:spcAft>
                <a:spcPts val="0"/>
              </a:spcAft>
              <a:buFont typeface="Wingdings"/>
              <a:buChar char=""/>
            </a:pPr>
            <a:r>
              <a:rPr lang="en-US" altLang="zh-CN" sz="1000" kern="100" dirty="0" smtClean="0">
                <a:latin typeface="Calibri" panose="020F0502020204030204" pitchFamily="34" charset="0"/>
                <a:cs typeface="Times New Roman"/>
              </a:rPr>
              <a:t>200m </a:t>
            </a:r>
            <a:r>
              <a:rPr lang="en-US" altLang="zh-CN" sz="1000" kern="100" dirty="0">
                <a:latin typeface="Calibri" panose="020F0502020204030204" pitchFamily="34" charset="0"/>
                <a:cs typeface="Times New Roman"/>
              </a:rPr>
              <a:t>IR </a:t>
            </a:r>
            <a:r>
              <a:rPr lang="en-US" altLang="zh-CN" sz="1000" kern="100" dirty="0" smtClean="0">
                <a:latin typeface="Calibri" panose="020F0502020204030204" pitchFamily="34" charset="0"/>
                <a:cs typeface="Times New Roman"/>
              </a:rPr>
              <a:t>distance</a:t>
            </a:r>
          </a:p>
          <a:p>
            <a:pPr marL="342900" lvl="0" indent="-342900" algn="just">
              <a:spcAft>
                <a:spcPts val="0"/>
              </a:spcAft>
              <a:buFont typeface="Wingdings"/>
              <a:buChar char=""/>
            </a:pPr>
            <a:r>
              <a:rPr lang="en-US" altLang="zh-CN" sz="1000" kern="100" dirty="0" smtClean="0">
                <a:latin typeface="Calibri" panose="020F0502020204030204" pitchFamily="34" charset="0"/>
                <a:cs typeface="Times New Roman"/>
              </a:rPr>
              <a:t>Hi-</a:t>
            </a:r>
            <a:r>
              <a:rPr lang="en-US" altLang="zh-CN" sz="1000" kern="100" dirty="0" err="1" smtClean="0">
                <a:latin typeface="Calibri" panose="020F0502020204030204" pitchFamily="34" charset="0"/>
                <a:cs typeface="Times New Roman"/>
              </a:rPr>
              <a:t>PoE</a:t>
            </a:r>
            <a:r>
              <a:rPr lang="en-US" altLang="zh-CN" sz="1000" kern="100" dirty="0" smtClean="0">
                <a:latin typeface="Calibri" panose="020F0502020204030204" pitchFamily="34" charset="0"/>
                <a:cs typeface="Times New Roman"/>
              </a:rPr>
              <a:t> </a:t>
            </a:r>
            <a:r>
              <a:rPr lang="en-US" altLang="zh-CN" sz="1000" kern="100" dirty="0">
                <a:latin typeface="Calibri" panose="020F0502020204030204" pitchFamily="34" charset="0"/>
                <a:cs typeface="Times New Roman"/>
              </a:rPr>
              <a:t>/ 24VAC power </a:t>
            </a:r>
            <a:r>
              <a:rPr lang="en-US" altLang="zh-CN" sz="1000" kern="100" dirty="0" smtClean="0">
                <a:latin typeface="Calibri" panose="020F0502020204030204" pitchFamily="34" charset="0"/>
                <a:cs typeface="Times New Roman"/>
              </a:rPr>
              <a:t>supply</a:t>
            </a:r>
          </a:p>
        </p:txBody>
      </p:sp>
      <p:pic>
        <p:nvPicPr>
          <p:cNvPr id="6" name="图片 5"/>
          <p:cNvPicPr>
            <a:picLocks noChangeAspect="1"/>
          </p:cNvPicPr>
          <p:nvPr/>
        </p:nvPicPr>
        <p:blipFill rotWithShape="1">
          <a:blip r:embed="rId3" cstate="print">
            <a:extLst>
              <a:ext uri="{28A0092B-C50C-407E-A947-70E740481C1C}">
                <a14:useLocalDpi xmlns:a14="http://schemas.microsoft.com/office/drawing/2010/main" xmlns="" val="0"/>
              </a:ext>
            </a:extLst>
          </a:blip>
          <a:srcRect l="23351" t="5242" r="19950" b="3056"/>
          <a:stretch/>
        </p:blipFill>
        <p:spPr>
          <a:xfrm>
            <a:off x="354098" y="4060520"/>
            <a:ext cx="1584176" cy="469385"/>
          </a:xfrm>
          <a:prstGeom prst="rect">
            <a:avLst/>
          </a:prstGeom>
        </p:spPr>
      </p:pic>
      <p:pic>
        <p:nvPicPr>
          <p:cNvPr id="8" name="图片 7"/>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2987645" y="2187157"/>
            <a:ext cx="523094" cy="523094"/>
          </a:xfrm>
          <a:prstGeom prst="rect">
            <a:avLst/>
          </a:prstGeom>
        </p:spPr>
      </p:pic>
      <p:pic>
        <p:nvPicPr>
          <p:cNvPr id="18" name="图片 17"/>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2335531" y="2179821"/>
            <a:ext cx="530430" cy="530430"/>
          </a:xfrm>
          <a:prstGeom prst="rect">
            <a:avLst/>
          </a:prstGeom>
        </p:spPr>
      </p:pic>
      <p:pic>
        <p:nvPicPr>
          <p:cNvPr id="19" name="图片 18"/>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1033527" y="2179821"/>
            <a:ext cx="530430" cy="530430"/>
          </a:xfrm>
          <a:prstGeom prst="rect">
            <a:avLst/>
          </a:prstGeom>
        </p:spPr>
      </p:pic>
      <p:pic>
        <p:nvPicPr>
          <p:cNvPr id="21" name="图片 20"/>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409844" y="2187157"/>
            <a:ext cx="527755" cy="527755"/>
          </a:xfrm>
          <a:prstGeom prst="rect">
            <a:avLst/>
          </a:prstGeom>
        </p:spPr>
      </p:pic>
      <p:pic>
        <p:nvPicPr>
          <p:cNvPr id="22" name="图片 21"/>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1675798" y="2179821"/>
            <a:ext cx="530430" cy="530430"/>
          </a:xfrm>
          <a:prstGeom prst="rect">
            <a:avLst/>
          </a:prstGeom>
        </p:spPr>
      </p:pic>
      <p:pic>
        <p:nvPicPr>
          <p:cNvPr id="25" name="图片 24"/>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1669250" y="2825420"/>
            <a:ext cx="538048" cy="538048"/>
          </a:xfrm>
          <a:prstGeom prst="rect">
            <a:avLst/>
          </a:prstGeom>
        </p:spPr>
      </p:pic>
      <p:pic>
        <p:nvPicPr>
          <p:cNvPr id="26" name="图片 25"/>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1033526" y="2838393"/>
            <a:ext cx="530431" cy="530431"/>
          </a:xfrm>
          <a:prstGeom prst="rect">
            <a:avLst/>
          </a:prstGeom>
        </p:spPr>
      </p:pic>
      <p:pic>
        <p:nvPicPr>
          <p:cNvPr id="27" name="图片 26"/>
          <p:cNvPicPr>
            <a:picLocks noChangeAspect="1"/>
          </p:cNvPicPr>
          <p:nvPr/>
        </p:nvPicPr>
        <p:blipFill>
          <a:blip r:embed="rId11" cstate="print">
            <a:extLst>
              <a:ext uri="{28A0092B-C50C-407E-A947-70E740481C1C}">
                <a14:useLocalDpi xmlns:a14="http://schemas.microsoft.com/office/drawing/2010/main" xmlns="" val="0"/>
              </a:ext>
            </a:extLst>
          </a:blip>
          <a:stretch>
            <a:fillRect/>
          </a:stretch>
        </p:blipFill>
        <p:spPr>
          <a:xfrm>
            <a:off x="2341161" y="2822343"/>
            <a:ext cx="522074" cy="522074"/>
          </a:xfrm>
          <a:prstGeom prst="rect">
            <a:avLst/>
          </a:prstGeom>
        </p:spPr>
      </p:pic>
      <p:pic>
        <p:nvPicPr>
          <p:cNvPr id="28" name="图片 27"/>
          <p:cNvPicPr>
            <a:picLocks noChangeAspect="1"/>
          </p:cNvPicPr>
          <p:nvPr/>
        </p:nvPicPr>
        <p:blipFill>
          <a:blip r:embed="rId12" cstate="print">
            <a:extLst>
              <a:ext uri="{28A0092B-C50C-407E-A947-70E740481C1C}">
                <a14:useLocalDpi xmlns:a14="http://schemas.microsoft.com/office/drawing/2010/main" xmlns="" val="0"/>
              </a:ext>
            </a:extLst>
          </a:blip>
          <a:stretch>
            <a:fillRect/>
          </a:stretch>
        </p:blipFill>
        <p:spPr>
          <a:xfrm>
            <a:off x="2990794" y="2812895"/>
            <a:ext cx="521997" cy="521997"/>
          </a:xfrm>
          <a:prstGeom prst="rect">
            <a:avLst/>
          </a:prstGeom>
        </p:spPr>
      </p:pic>
      <p:pic>
        <p:nvPicPr>
          <p:cNvPr id="29" name="图片 28"/>
          <p:cNvPicPr>
            <a:picLocks noChangeAspect="1"/>
          </p:cNvPicPr>
          <p:nvPr/>
        </p:nvPicPr>
        <p:blipFill>
          <a:blip r:embed="rId13" cstate="print">
            <a:extLst>
              <a:ext uri="{28A0092B-C50C-407E-A947-70E740481C1C}">
                <a14:useLocalDpi xmlns:a14="http://schemas.microsoft.com/office/drawing/2010/main" xmlns="" val="0"/>
              </a:ext>
            </a:extLst>
          </a:blip>
          <a:stretch>
            <a:fillRect/>
          </a:stretch>
        </p:blipFill>
        <p:spPr>
          <a:xfrm>
            <a:off x="409844" y="2839310"/>
            <a:ext cx="527755" cy="527755"/>
          </a:xfrm>
          <a:prstGeom prst="rect">
            <a:avLst/>
          </a:prstGeom>
        </p:spPr>
      </p:pic>
      <p:sp>
        <p:nvSpPr>
          <p:cNvPr id="23" name="矩形 22"/>
          <p:cNvSpPr>
            <a:spLocks noChangeArrowheads="1"/>
          </p:cNvSpPr>
          <p:nvPr/>
        </p:nvSpPr>
        <p:spPr bwMode="auto">
          <a:xfrm>
            <a:off x="139287" y="1247863"/>
            <a:ext cx="4392488" cy="561975"/>
          </a:xfrm>
          <a:prstGeom prst="rect">
            <a:avLst/>
          </a:prstGeom>
          <a:noFill/>
          <a:ln w="12700">
            <a:noFill/>
            <a:miter lim="800000"/>
            <a:headEnd/>
            <a:tailEnd/>
          </a:ln>
          <a:extLst/>
        </p:spPr>
        <p:txBody>
          <a:bodyPr rot="0" vert="horz" wrap="square" lIns="182880" tIns="45720" rIns="182880" bIns="45720" anchor="ctr" anchorCtr="0" upright="1">
            <a:noAutofit/>
          </a:bodyPr>
          <a:lstStyle/>
          <a:p>
            <a:pPr>
              <a:spcAft>
                <a:spcPts val="0"/>
              </a:spcAft>
            </a:pPr>
            <a:r>
              <a:rPr lang="en-US" b="1" dirty="0" smtClean="0">
                <a:solidFill>
                  <a:srgbClr val="C00000"/>
                </a:solidFill>
                <a:latin typeface="Calibri" panose="020F0502020204030204" pitchFamily="34" charset="0"/>
                <a:ea typeface="宋体"/>
                <a:cs typeface="Times New Roman"/>
              </a:rPr>
              <a:t>HNP508A-IR/36X</a:t>
            </a:r>
            <a:endParaRPr lang="en-US" b="1" dirty="0">
              <a:solidFill>
                <a:srgbClr val="C00000"/>
              </a:solidFill>
              <a:latin typeface="Calibri" panose="020F0502020204030204" pitchFamily="34" charset="0"/>
              <a:ea typeface="宋体"/>
              <a:cs typeface="Times New Roman"/>
            </a:endParaRPr>
          </a:p>
          <a:p>
            <a:pPr>
              <a:spcAft>
                <a:spcPts val="0"/>
              </a:spcAft>
            </a:pPr>
            <a:r>
              <a:rPr lang="en-US" altLang="zh-CN" b="1" dirty="0" smtClean="0">
                <a:solidFill>
                  <a:srgbClr val="C00000"/>
                </a:solidFill>
                <a:latin typeface="Calibri" panose="020F0502020204030204" pitchFamily="34" charset="0"/>
                <a:ea typeface="宋体"/>
                <a:cs typeface="Times New Roman"/>
              </a:rPr>
              <a:t>8MP </a:t>
            </a:r>
            <a:r>
              <a:rPr lang="en-US" altLang="zh-CN" b="1" dirty="0" smtClean="0">
                <a:solidFill>
                  <a:srgbClr val="C00000"/>
                </a:solidFill>
                <a:latin typeface="Calibri" panose="020F0502020204030204" pitchFamily="34" charset="0"/>
                <a:ea typeface="宋体"/>
                <a:cs typeface="Times New Roman"/>
              </a:rPr>
              <a:t>Smart </a:t>
            </a:r>
            <a:r>
              <a:rPr lang="en-US" altLang="zh-CN" b="1" dirty="0" smtClean="0">
                <a:solidFill>
                  <a:srgbClr val="C00000"/>
                </a:solidFill>
                <a:latin typeface="Calibri" panose="020F0502020204030204" pitchFamily="34" charset="0"/>
                <a:ea typeface="宋体"/>
                <a:cs typeface="Times New Roman"/>
              </a:rPr>
              <a:t>PTZ Camera</a:t>
            </a:r>
            <a:endParaRPr lang="zh-CN" dirty="0">
              <a:solidFill>
                <a:srgbClr val="C00000"/>
              </a:solidFill>
              <a:effectLst/>
              <a:latin typeface="Calibri" panose="020F0502020204030204" pitchFamily="34" charset="0"/>
              <a:ea typeface="宋体"/>
              <a:cs typeface="Times New Roman"/>
            </a:endParaRPr>
          </a:p>
        </p:txBody>
      </p:sp>
    </p:spTree>
    <p:extLst>
      <p:ext uri="{BB962C8B-B14F-4D97-AF65-F5344CB8AC3E}">
        <p14:creationId xmlns:p14="http://schemas.microsoft.com/office/powerpoint/2010/main" xmlns="" val="4175581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rrowheads="1"/>
          </p:cNvSpPr>
          <p:nvPr/>
        </p:nvSpPr>
        <p:spPr bwMode="auto">
          <a:xfrm>
            <a:off x="1844824" y="344488"/>
            <a:ext cx="3384376" cy="561975"/>
          </a:xfrm>
          <a:prstGeom prst="rect">
            <a:avLst/>
          </a:prstGeom>
          <a:noFill/>
          <a:ln w="12700">
            <a:noFill/>
            <a:miter lim="800000"/>
            <a:headEnd/>
            <a:tailEnd/>
          </a:ln>
          <a:extLst/>
        </p:spPr>
        <p:txBody>
          <a:bodyPr rot="0" vert="horz" wrap="square" lIns="182880" tIns="45720" rIns="182880" bIns="45720" anchor="ctr" anchorCtr="0" upright="1">
            <a:noAutofit/>
          </a:bodyPr>
          <a:lstStyle/>
          <a:p>
            <a:pPr>
              <a:spcAft>
                <a:spcPts val="0"/>
              </a:spcAft>
            </a:pPr>
            <a:r>
              <a:rPr lang="en-US" b="1" dirty="0" smtClean="0">
                <a:solidFill>
                  <a:srgbClr val="C00000"/>
                </a:solidFill>
                <a:latin typeface="Calibri" panose="020F0502020204030204" pitchFamily="34" charset="0"/>
                <a:ea typeface="宋体"/>
                <a:cs typeface="Times New Roman"/>
              </a:rPr>
              <a:t>HNP508A-IR/36X</a:t>
            </a:r>
            <a:endParaRPr lang="en-US" b="1" dirty="0">
              <a:solidFill>
                <a:srgbClr val="C00000"/>
              </a:solidFill>
              <a:latin typeface="Calibri" panose="020F0502020204030204" pitchFamily="34" charset="0"/>
              <a:ea typeface="宋体"/>
              <a:cs typeface="Times New Roman"/>
            </a:endParaRPr>
          </a:p>
          <a:p>
            <a:pPr>
              <a:spcAft>
                <a:spcPts val="0"/>
              </a:spcAft>
            </a:pPr>
            <a:r>
              <a:rPr lang="en-US" altLang="zh-CN" b="1" dirty="0" smtClean="0">
                <a:solidFill>
                  <a:srgbClr val="C00000"/>
                </a:solidFill>
                <a:latin typeface="Calibri" panose="020F0502020204030204" pitchFamily="34" charset="0"/>
                <a:ea typeface="宋体"/>
                <a:cs typeface="Times New Roman"/>
              </a:rPr>
              <a:t>8MP Smart </a:t>
            </a:r>
            <a:r>
              <a:rPr lang="en-US" altLang="zh-CN" b="1" dirty="0" smtClean="0">
                <a:solidFill>
                  <a:srgbClr val="C00000"/>
                </a:solidFill>
                <a:latin typeface="Calibri" panose="020F0502020204030204" pitchFamily="34" charset="0"/>
                <a:ea typeface="宋体"/>
                <a:cs typeface="Times New Roman"/>
              </a:rPr>
              <a:t>PTZ</a:t>
            </a:r>
            <a:endParaRPr lang="zh-CN" dirty="0">
              <a:solidFill>
                <a:srgbClr val="C00000"/>
              </a:solidFill>
              <a:effectLst/>
              <a:latin typeface="Calibri" panose="020F0502020204030204" pitchFamily="34" charset="0"/>
              <a:ea typeface="宋体"/>
              <a:cs typeface="Times New Roman"/>
            </a:endParaRPr>
          </a:p>
        </p:txBody>
      </p:sp>
      <p:sp>
        <p:nvSpPr>
          <p:cNvPr id="8" name="文本框 13"/>
          <p:cNvSpPr txBox="1"/>
          <p:nvPr/>
        </p:nvSpPr>
        <p:spPr>
          <a:xfrm>
            <a:off x="188640" y="2144688"/>
            <a:ext cx="6552728" cy="669674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2" spcCol="0" rtlCol="0" fromWordArt="0" anchor="t" anchorCtr="0" forceAA="0" compatLnSpc="1">
            <a:prstTxWarp prst="textNoShape">
              <a:avLst/>
            </a:prstTxWarp>
            <a:noAutofit/>
          </a:bodyPr>
          <a:lstStyle/>
          <a:p>
            <a:pPr marL="85725">
              <a:spcAft>
                <a:spcPts val="0"/>
              </a:spcAft>
            </a:pPr>
            <a:r>
              <a:rPr lang="en-US" sz="1200" b="1" kern="100" dirty="0" smtClean="0">
                <a:latin typeface="Calibri" panose="020F0502020204030204" pitchFamily="34" charset="0"/>
                <a:ea typeface="宋体"/>
                <a:cs typeface="Times New Roman"/>
              </a:rPr>
              <a:t>Function Description</a:t>
            </a:r>
            <a:endParaRPr lang="zh-CN" sz="1200" b="1" kern="100" dirty="0">
              <a:effectLst/>
              <a:latin typeface="Calibri" panose="020F0502020204030204" pitchFamily="34" charset="0"/>
              <a:ea typeface="宋体"/>
              <a:cs typeface="Times New Roman"/>
            </a:endParaRPr>
          </a:p>
          <a:p>
            <a:pPr marL="85725">
              <a:spcAft>
                <a:spcPts val="0"/>
              </a:spcAft>
            </a:pPr>
            <a:endParaRPr lang="en-US" sz="1000" kern="100" dirty="0" smtClean="0">
              <a:effectLst/>
              <a:latin typeface="Calibri" panose="020F0502020204030204" pitchFamily="34" charset="0"/>
              <a:ea typeface="宋体"/>
              <a:cs typeface="Times New Roman"/>
            </a:endParaRPr>
          </a:p>
          <a:p>
            <a:pPr marL="85725"/>
            <a:r>
              <a:rPr lang="en-US" altLang="zh-CN" sz="1000" b="1" i="1" dirty="0" smtClean="0"/>
              <a:t>Basic function:</a:t>
            </a:r>
            <a:endParaRPr lang="en-US" altLang="zh-CN" sz="1000" b="1" i="1" dirty="0"/>
          </a:p>
          <a:p>
            <a:pPr marL="180975" indent="-95250">
              <a:buFont typeface="Arial" panose="020B0604020202020204" pitchFamily="34" charset="0"/>
              <a:buChar char="•"/>
            </a:pPr>
            <a:r>
              <a:rPr lang="en-US" altLang="zh-CN" sz="1000" i="1" dirty="0" smtClean="0"/>
              <a:t>High </a:t>
            </a:r>
            <a:r>
              <a:rPr lang="en-US" altLang="zh-CN" sz="1000" i="1" dirty="0"/>
              <a:t>performance CMOS, up to </a:t>
            </a:r>
            <a:r>
              <a:rPr lang="en-US" altLang="zh-CN" sz="1000" i="1" dirty="0" smtClean="0"/>
              <a:t>4096x2160resolution </a:t>
            </a:r>
            <a:endParaRPr lang="en-US" altLang="zh-CN" sz="1000" i="1" dirty="0"/>
          </a:p>
          <a:p>
            <a:pPr marL="180975" indent="-95250">
              <a:buFont typeface="Arial" panose="020B0604020202020204" pitchFamily="34" charset="0"/>
              <a:buChar char="•"/>
            </a:pPr>
            <a:r>
              <a:rPr lang="en-US" altLang="zh-CN" sz="1000" i="1" dirty="0" smtClean="0"/>
              <a:t>±</a:t>
            </a:r>
            <a:r>
              <a:rPr lang="en-US" altLang="zh-CN" sz="1000" i="1" dirty="0"/>
              <a:t>0.1° Preset </a:t>
            </a:r>
            <a:r>
              <a:rPr lang="en-US" altLang="zh-CN" sz="1000" i="1" dirty="0" smtClean="0"/>
              <a:t>Accuracy</a:t>
            </a:r>
          </a:p>
          <a:p>
            <a:pPr marL="180975" indent="-95250">
              <a:buFont typeface="Arial" panose="020B0604020202020204" pitchFamily="34" charset="0"/>
              <a:buChar char="•"/>
            </a:pPr>
            <a:r>
              <a:rPr lang="en-US" altLang="zh-CN" sz="1000" i="1" dirty="0" smtClean="0"/>
              <a:t>ONVIF(Open </a:t>
            </a:r>
            <a:r>
              <a:rPr lang="en-US" altLang="zh-CN" sz="1000" i="1" dirty="0"/>
              <a:t>Network Video Interface Forum), CGI(Common Gateway Interface), PSIA(Physical Security Interoperability Alliance), to ensure greater interoperability between different platforms and compatibility</a:t>
            </a:r>
          </a:p>
          <a:p>
            <a:pPr marL="180975" indent="-95250">
              <a:buFont typeface="Arial" panose="020B0604020202020204" pitchFamily="34" charset="0"/>
              <a:buChar char="•"/>
            </a:pPr>
            <a:r>
              <a:rPr lang="en-US" altLang="zh-CN" sz="1000" i="1" dirty="0" smtClean="0"/>
              <a:t>3D </a:t>
            </a:r>
            <a:r>
              <a:rPr lang="en-US" altLang="zh-CN" sz="1000" i="1" dirty="0"/>
              <a:t>intelligent positioning function</a:t>
            </a:r>
          </a:p>
          <a:p>
            <a:pPr marL="180975" indent="-95250">
              <a:buFont typeface="Arial" panose="020B0604020202020204" pitchFamily="34" charset="0"/>
              <a:buChar char="•"/>
            </a:pPr>
            <a:r>
              <a:rPr lang="en-US" altLang="zh-CN" sz="1000" i="1" dirty="0" smtClean="0"/>
              <a:t>3D </a:t>
            </a:r>
            <a:r>
              <a:rPr lang="en-US" altLang="zh-CN" sz="1000" i="1" dirty="0"/>
              <a:t>DNR</a:t>
            </a:r>
          </a:p>
          <a:p>
            <a:pPr marL="180975" indent="-95250">
              <a:buFont typeface="Arial" panose="020B0604020202020204" pitchFamily="34" charset="0"/>
              <a:buChar char="•"/>
            </a:pPr>
            <a:r>
              <a:rPr lang="en-US" altLang="zh-CN" sz="1000" i="1" dirty="0" smtClean="0"/>
              <a:t>IP66 standard</a:t>
            </a:r>
          </a:p>
          <a:p>
            <a:pPr marL="180975" indent="-95250">
              <a:buFont typeface="Arial" panose="020B0604020202020204" pitchFamily="34" charset="0"/>
              <a:buChar char="•"/>
            </a:pPr>
            <a:r>
              <a:rPr lang="en-US" altLang="zh-CN" sz="1000" i="1" dirty="0"/>
              <a:t>7 alarm inputs and 2 alarm outputs </a:t>
            </a:r>
            <a:endParaRPr lang="en-US" altLang="zh-CN" sz="1000" i="1" dirty="0" smtClean="0"/>
          </a:p>
          <a:p>
            <a:pPr marL="180975" indent="-95250">
              <a:buFont typeface="Arial" panose="020B0604020202020204" pitchFamily="34" charset="0"/>
              <a:buChar char="•"/>
            </a:pPr>
            <a:r>
              <a:rPr lang="en-US" altLang="zh-CN" sz="1000" i="1" dirty="0" smtClean="0"/>
              <a:t>Scheduled </a:t>
            </a:r>
            <a:r>
              <a:rPr lang="en-US" altLang="zh-CN" sz="1000" i="1" dirty="0"/>
              <a:t>PTZ </a:t>
            </a:r>
            <a:r>
              <a:rPr lang="en-US" altLang="zh-CN" sz="1000" i="1" dirty="0" smtClean="0"/>
              <a:t>movement</a:t>
            </a:r>
          </a:p>
          <a:p>
            <a:pPr marL="180975" indent="-95250">
              <a:buFont typeface="Arial" panose="020B0604020202020204" pitchFamily="34" charset="0"/>
              <a:buChar char="•"/>
            </a:pPr>
            <a:r>
              <a:rPr lang="en-US" altLang="zh-CN" sz="1000" i="1" dirty="0" smtClean="0"/>
              <a:t>Optional wiper(-W)</a:t>
            </a:r>
          </a:p>
          <a:p>
            <a:pPr marL="85725">
              <a:buFont typeface="Arial" panose="020B0604020202020204" pitchFamily="34" charset="0"/>
              <a:buChar char="•"/>
            </a:pPr>
            <a:endParaRPr lang="en-US" altLang="zh-CN" sz="1000" i="1" dirty="0"/>
          </a:p>
          <a:p>
            <a:pPr marL="85725"/>
            <a:r>
              <a:rPr lang="en-US" altLang="zh-CN" sz="1000" b="1" i="1" dirty="0"/>
              <a:t>Smart function:</a:t>
            </a:r>
          </a:p>
          <a:p>
            <a:pPr marL="180975" indent="-95250">
              <a:buFont typeface="Arial" panose="020B0604020202020204" pitchFamily="34" charset="0"/>
              <a:buChar char="•"/>
            </a:pPr>
            <a:r>
              <a:rPr lang="en-US" altLang="zh-CN" sz="1000" i="1" dirty="0"/>
              <a:t>Smart tracking modes: Manual/ Panorama/ Intrusion trigger/ Line crossing trigger/ Region entrance trigger/ Region exiting </a:t>
            </a:r>
            <a:r>
              <a:rPr lang="en-US" altLang="zh-CN" sz="1000" i="1" dirty="0" smtClean="0"/>
              <a:t>trigger, </a:t>
            </a:r>
            <a:r>
              <a:rPr lang="en-US" altLang="zh-CN" sz="1000" i="1" dirty="0"/>
              <a:t>support smart tracking when patrol between multiple scenarios</a:t>
            </a:r>
          </a:p>
          <a:p>
            <a:pPr marL="180975" indent="-95250">
              <a:buFont typeface="Arial" panose="020B0604020202020204" pitchFamily="34" charset="0"/>
              <a:buChar char="•"/>
            </a:pPr>
            <a:r>
              <a:rPr lang="en-US" altLang="zh-CN" sz="1000" i="1" dirty="0"/>
              <a:t>Smart detection: support Face detection, Intrusion detection, Line crossing detection, Audio exception detection, Region entrance detection, Region exiting </a:t>
            </a:r>
            <a:r>
              <a:rPr lang="en-US" altLang="zh-CN" sz="1000" i="1" dirty="0" smtClean="0"/>
              <a:t>detection</a:t>
            </a:r>
            <a:endParaRPr lang="en-US" altLang="zh-CN" sz="1000" i="1" dirty="0"/>
          </a:p>
          <a:p>
            <a:pPr marL="180975" indent="-95250">
              <a:buFont typeface="Arial" panose="020B0604020202020204" pitchFamily="34" charset="0"/>
              <a:buChar char="•"/>
            </a:pPr>
            <a:r>
              <a:rPr lang="en-US" altLang="zh-CN" sz="1000" i="1" dirty="0" smtClean="0"/>
              <a:t>Smart </a:t>
            </a:r>
            <a:r>
              <a:rPr lang="en-US" altLang="zh-CN" sz="1000" i="1" dirty="0"/>
              <a:t>recording: support edge recording, support dual-VCA for smart search in smart NVR</a:t>
            </a:r>
          </a:p>
          <a:p>
            <a:pPr marL="180975" indent="-95250">
              <a:buFont typeface="Arial" panose="020B0604020202020204" pitchFamily="34" charset="0"/>
              <a:buChar char="•"/>
            </a:pPr>
            <a:r>
              <a:rPr lang="en-US" altLang="zh-CN" sz="1000" i="1" dirty="0"/>
              <a:t>Smart image processing: support </a:t>
            </a:r>
            <a:r>
              <a:rPr lang="en-US" altLang="zh-CN" sz="1000" i="1" dirty="0" smtClean="0"/>
              <a:t>optical defog</a:t>
            </a:r>
            <a:r>
              <a:rPr lang="en-US" altLang="zh-CN" sz="1000" i="1" dirty="0"/>
              <a:t>, HLC, smart IR, EIS</a:t>
            </a:r>
          </a:p>
          <a:p>
            <a:pPr marL="180975" indent="-95250">
              <a:buFont typeface="Arial" panose="020B0604020202020204" pitchFamily="34" charset="0"/>
              <a:buChar char="•"/>
            </a:pPr>
            <a:r>
              <a:rPr lang="en-US" altLang="zh-CN" sz="1000" i="1" dirty="0"/>
              <a:t>Smart codec: low bit rate, ROI</a:t>
            </a:r>
          </a:p>
          <a:p>
            <a:pPr marL="85725">
              <a:buFont typeface="Arial" panose="020B0604020202020204" pitchFamily="34" charset="0"/>
              <a:buChar char="•"/>
            </a:pPr>
            <a:endParaRPr lang="en-US" altLang="zh-CN" sz="1000" i="1" dirty="0"/>
          </a:p>
          <a:p>
            <a:pPr marL="85725"/>
            <a:r>
              <a:rPr lang="en-US" altLang="zh-CN" sz="1000" b="1" i="1" dirty="0"/>
              <a:t>Camera function:</a:t>
            </a:r>
          </a:p>
          <a:p>
            <a:pPr marL="180975" indent="-95250">
              <a:buFont typeface="Arial" panose="020B0604020202020204" pitchFamily="34" charset="0"/>
              <a:buChar char="•"/>
            </a:pPr>
            <a:r>
              <a:rPr lang="en-US" altLang="zh-CN" sz="1000" i="1" dirty="0"/>
              <a:t>Auto iris, auto focus, auto white balance, backlight compensation and auto day &amp; night switch</a:t>
            </a:r>
          </a:p>
          <a:p>
            <a:pPr marL="180975" indent="-95250">
              <a:buFont typeface="Arial" panose="020B0604020202020204" pitchFamily="34" charset="0"/>
              <a:buChar char="•"/>
            </a:pPr>
            <a:r>
              <a:rPr lang="en-US" altLang="zh-CN" sz="1000" i="1" dirty="0"/>
              <a:t>Min. Illumination: </a:t>
            </a:r>
            <a:r>
              <a:rPr lang="en-US" altLang="zh-CN" sz="1000" i="1" dirty="0" smtClean="0"/>
              <a:t>0.02Lux</a:t>
            </a:r>
            <a:r>
              <a:rPr lang="en-US" altLang="zh-CN" sz="1000" i="1" dirty="0"/>
              <a:t>@(F1.5,AGC ON)(Color), </a:t>
            </a:r>
            <a:r>
              <a:rPr lang="en-US" altLang="zh-CN" sz="1000" i="1" dirty="0" smtClean="0"/>
              <a:t>0.002Lux</a:t>
            </a:r>
            <a:r>
              <a:rPr lang="en-US" altLang="zh-CN" sz="1000" i="1" dirty="0"/>
              <a:t>@(F1.5,AGC ON)(B/W)</a:t>
            </a:r>
          </a:p>
          <a:p>
            <a:pPr marL="180975" indent="-95250">
              <a:buFont typeface="Arial" panose="020B0604020202020204" pitchFamily="34" charset="0"/>
              <a:buChar char="•"/>
            </a:pPr>
            <a:r>
              <a:rPr lang="en-US" altLang="zh-CN" sz="1000" i="1" dirty="0"/>
              <a:t>Support privacy mask with multiple colors and mosaics on polygonal areas</a:t>
            </a:r>
          </a:p>
          <a:p>
            <a:pPr marL="85725">
              <a:buFont typeface="Arial" panose="020B0604020202020204" pitchFamily="34" charset="0"/>
              <a:buChar char="•"/>
            </a:pPr>
            <a:endParaRPr lang="en-US" altLang="zh-CN" sz="1000" i="1" dirty="0"/>
          </a:p>
          <a:p>
            <a:pPr marL="85725"/>
            <a:r>
              <a:rPr lang="en-US" altLang="zh-CN" sz="1000" b="1" i="1" dirty="0"/>
              <a:t>PTZ function:</a:t>
            </a:r>
          </a:p>
          <a:p>
            <a:pPr marL="180975" indent="-95250">
              <a:buFont typeface="Arial" panose="020B0604020202020204" pitchFamily="34" charset="0"/>
              <a:buChar char="•"/>
            </a:pPr>
            <a:r>
              <a:rPr lang="en-US" altLang="zh-CN" sz="1000" i="1" dirty="0"/>
              <a:t>360° endless pan range and -</a:t>
            </a:r>
            <a:r>
              <a:rPr lang="en-US" altLang="zh-CN" sz="1000" i="1" dirty="0" smtClean="0"/>
              <a:t>20°~ </a:t>
            </a:r>
            <a:r>
              <a:rPr lang="en-US" altLang="zh-CN" sz="1000" i="1" dirty="0"/>
              <a:t>90° tilt range</a:t>
            </a:r>
          </a:p>
          <a:p>
            <a:pPr marL="180975" indent="-95250">
              <a:buFont typeface="Arial" panose="020B0604020202020204" pitchFamily="34" charset="0"/>
              <a:buChar char="•"/>
            </a:pPr>
            <a:r>
              <a:rPr lang="en-US" altLang="zh-CN" sz="1000" i="1" dirty="0"/>
              <a:t>240°/s Pan Preset Speed and 2</a:t>
            </a:r>
            <a:r>
              <a:rPr lang="en-US" altLang="zh-CN" sz="1000" i="1" dirty="0" smtClean="0"/>
              <a:t>00°/</a:t>
            </a:r>
            <a:r>
              <a:rPr lang="en-US" altLang="zh-CN" sz="1000" i="1" dirty="0"/>
              <a:t>s Tilt Preset Speed</a:t>
            </a:r>
          </a:p>
          <a:p>
            <a:pPr marL="180975" indent="-95250">
              <a:buFont typeface="Arial" panose="020B0604020202020204" pitchFamily="34" charset="0"/>
              <a:buChar char="•"/>
            </a:pPr>
            <a:r>
              <a:rPr lang="en-US" altLang="zh-CN" sz="1000" i="1" dirty="0"/>
              <a:t>0.1°~ </a:t>
            </a:r>
            <a:r>
              <a:rPr lang="en-US" altLang="zh-CN" sz="1000" i="1" dirty="0" smtClean="0"/>
              <a:t>300°/</a:t>
            </a:r>
            <a:r>
              <a:rPr lang="en-US" altLang="zh-CN" sz="1000" i="1" dirty="0"/>
              <a:t>s Manual Pan Speed and 0.1°~ 120°/s Manual Tilt Speed</a:t>
            </a:r>
          </a:p>
          <a:p>
            <a:pPr marL="180975" indent="-95250">
              <a:buFont typeface="Arial" panose="020B0604020202020204" pitchFamily="34" charset="0"/>
              <a:buChar char="•"/>
            </a:pPr>
            <a:r>
              <a:rPr lang="en-US" altLang="zh-CN" sz="1000" i="1" dirty="0" smtClean="0"/>
              <a:t>300 </a:t>
            </a:r>
            <a:r>
              <a:rPr lang="en-US" altLang="zh-CN" sz="1000" i="1" dirty="0"/>
              <a:t>presets programmable; preset image freezing capability </a:t>
            </a:r>
          </a:p>
          <a:p>
            <a:pPr marL="180975" indent="-95250">
              <a:buFont typeface="Arial" panose="020B0604020202020204" pitchFamily="34" charset="0"/>
              <a:buChar char="•"/>
            </a:pPr>
            <a:r>
              <a:rPr lang="en-US" altLang="zh-CN" sz="1000" i="1" dirty="0"/>
              <a:t>8 patrols, up to 32 presets per patrol  </a:t>
            </a:r>
          </a:p>
          <a:p>
            <a:pPr marL="180975" indent="-95250">
              <a:buFont typeface="Arial" panose="020B0604020202020204" pitchFamily="34" charset="0"/>
              <a:buChar char="•"/>
            </a:pPr>
            <a:r>
              <a:rPr lang="en-US" altLang="zh-CN" sz="1000" i="1" dirty="0"/>
              <a:t>4 patterns, with the recording time not less than 10 minutes per pattern </a:t>
            </a:r>
          </a:p>
          <a:p>
            <a:pPr marL="180975" indent="-95250">
              <a:buFont typeface="Arial" panose="020B0604020202020204" pitchFamily="34" charset="0"/>
              <a:buChar char="•"/>
            </a:pPr>
            <a:r>
              <a:rPr lang="en-US" altLang="zh-CN" sz="1000" i="1" dirty="0"/>
              <a:t>Proportional zoom function</a:t>
            </a:r>
          </a:p>
          <a:p>
            <a:pPr marL="180975" indent="-95250">
              <a:buFont typeface="Arial" panose="020B0604020202020204" pitchFamily="34" charset="0"/>
              <a:buChar char="•"/>
            </a:pPr>
            <a:r>
              <a:rPr lang="en-US" altLang="zh-CN" sz="1000" i="1" dirty="0"/>
              <a:t>Park action: auto call up of PTZ movement, after a defined time of inactivity</a:t>
            </a:r>
          </a:p>
          <a:p>
            <a:pPr marL="180975" indent="-95250">
              <a:buFont typeface="Arial" panose="020B0604020202020204" pitchFamily="34" charset="0"/>
              <a:buChar char="•"/>
            </a:pPr>
            <a:r>
              <a:rPr lang="en-US" altLang="zh-CN" sz="1000" i="1" dirty="0"/>
              <a:t>Power-off memory: restore PTZ &amp; Lens status after reboot </a:t>
            </a:r>
          </a:p>
          <a:p>
            <a:pPr marL="85725">
              <a:buFont typeface="Arial" panose="020B0604020202020204" pitchFamily="34" charset="0"/>
              <a:buChar char="•"/>
            </a:pPr>
            <a:endParaRPr lang="en-US" altLang="zh-CN" sz="1000" i="1" dirty="0"/>
          </a:p>
          <a:p>
            <a:pPr marL="85725"/>
            <a:r>
              <a:rPr lang="en-US" altLang="zh-CN" sz="1000" b="1" i="1" dirty="0" smtClean="0"/>
              <a:t>Network </a:t>
            </a:r>
            <a:r>
              <a:rPr lang="en-US" altLang="zh-CN" sz="1000" b="1" i="1" dirty="0"/>
              <a:t>function:</a:t>
            </a:r>
          </a:p>
          <a:p>
            <a:pPr marL="180975" indent="-95250">
              <a:buFont typeface="Arial" panose="020B0604020202020204" pitchFamily="34" charset="0"/>
              <a:buChar char="•"/>
            </a:pPr>
            <a:r>
              <a:rPr lang="en-US" altLang="zh-CN" sz="1000" i="1" dirty="0"/>
              <a:t>H.264/MJPEG/MPEG4 video compression </a:t>
            </a:r>
          </a:p>
          <a:p>
            <a:pPr marL="180975" indent="-95250">
              <a:buFont typeface="Arial" panose="020B0604020202020204" pitchFamily="34" charset="0"/>
              <a:buChar char="•"/>
            </a:pPr>
            <a:r>
              <a:rPr lang="en-US" altLang="zh-CN" sz="1000" i="1" dirty="0" smtClean="0"/>
              <a:t>H.264 </a:t>
            </a:r>
            <a:r>
              <a:rPr lang="en-US" altLang="zh-CN" sz="1000" i="1" dirty="0"/>
              <a:t>encoding with Baseline/Main/High profile </a:t>
            </a:r>
          </a:p>
          <a:p>
            <a:pPr marL="180975" indent="-95250">
              <a:buFont typeface="Arial" panose="020B0604020202020204" pitchFamily="34" charset="0"/>
              <a:buChar char="•"/>
            </a:pPr>
            <a:r>
              <a:rPr lang="en-US" altLang="zh-CN" sz="1000" i="1" dirty="0"/>
              <a:t>ROI(Region of Interest) encoding(support 24 areas with adjustable levels) </a:t>
            </a:r>
          </a:p>
          <a:p>
            <a:pPr marL="180975" indent="-95250">
              <a:buFont typeface="Arial" panose="020B0604020202020204" pitchFamily="34" charset="0"/>
              <a:buChar char="•"/>
            </a:pPr>
            <a:r>
              <a:rPr lang="en-US" altLang="zh-CN" sz="1000" i="1" dirty="0"/>
              <a:t>Built-in Web server</a:t>
            </a:r>
          </a:p>
          <a:p>
            <a:pPr marL="180975" indent="-95250">
              <a:buFont typeface="Arial" panose="020B0604020202020204" pitchFamily="34" charset="0"/>
              <a:buChar char="•"/>
            </a:pPr>
            <a:r>
              <a:rPr lang="en-US" altLang="zh-CN" sz="1000" i="1" dirty="0"/>
              <a:t>Onboard storage, up to </a:t>
            </a:r>
            <a:r>
              <a:rPr lang="en-US" altLang="zh-CN" sz="1000" i="1" dirty="0" smtClean="0"/>
              <a:t>128GB</a:t>
            </a:r>
            <a:endParaRPr lang="en-US" altLang="zh-CN" sz="1000" i="1" dirty="0"/>
          </a:p>
          <a:p>
            <a:pPr marL="180975" indent="-95250">
              <a:buFont typeface="Arial" panose="020B0604020202020204" pitchFamily="34" charset="0"/>
              <a:buChar char="•"/>
            </a:pPr>
            <a:r>
              <a:rPr lang="en-US" altLang="zh-CN" sz="1000" i="1" dirty="0"/>
              <a:t>Support up to 8 NAS storage; Edge recording(transmit the videos from SD card to the NAS after network resumed)</a:t>
            </a:r>
          </a:p>
          <a:p>
            <a:pPr marL="180975" indent="-95250">
              <a:buFont typeface="Arial" panose="020B0604020202020204" pitchFamily="34" charset="0"/>
              <a:buChar char="•"/>
            </a:pPr>
            <a:r>
              <a:rPr lang="en-US" altLang="zh-CN" sz="1000" i="1" dirty="0"/>
              <a:t>HTTPS encryption and IEEE 802.1X port-based network access control</a:t>
            </a:r>
          </a:p>
          <a:p>
            <a:pPr marL="180975" indent="-95250">
              <a:buFont typeface="Arial" panose="020B0604020202020204" pitchFamily="34" charset="0"/>
              <a:buChar char="•"/>
            </a:pPr>
            <a:r>
              <a:rPr lang="en-US" altLang="zh-CN" sz="1000" i="1" dirty="0"/>
              <a:t>Support trip-streams</a:t>
            </a:r>
          </a:p>
          <a:p>
            <a:pPr marL="180975" indent="-95250">
              <a:buFont typeface="Arial" panose="020B0604020202020204" pitchFamily="34" charset="0"/>
              <a:buChar char="•"/>
            </a:pPr>
            <a:r>
              <a:rPr lang="en-US" altLang="zh-CN" sz="1000" i="1" dirty="0"/>
              <a:t>Multiple network protocols supported: IPv4/Ipv6, HTTP, HTTPS, 802.1X, </a:t>
            </a:r>
            <a:r>
              <a:rPr lang="en-US" altLang="zh-CN" sz="1000" i="1" dirty="0" err="1"/>
              <a:t>QoS</a:t>
            </a:r>
            <a:r>
              <a:rPr lang="en-US" altLang="zh-CN" sz="1000" i="1" dirty="0"/>
              <a:t>, FTP, SMTP, UPnP, SNMP, DNS, DDNS, NTP, RTSP, RTP, TCP, UDP, IGMP, ICMP, DHCP, </a:t>
            </a:r>
            <a:r>
              <a:rPr lang="en-US" altLang="zh-CN" sz="1000" i="1" dirty="0" err="1"/>
              <a:t>PPPoE</a:t>
            </a:r>
            <a:endParaRPr lang="en-US" altLang="zh-CN" sz="1000" i="1" dirty="0"/>
          </a:p>
          <a:p>
            <a:pPr marL="180975" indent="-95250">
              <a:buFont typeface="Arial" panose="020B0604020202020204" pitchFamily="34" charset="0"/>
              <a:buChar char="•"/>
            </a:pPr>
            <a:r>
              <a:rPr lang="en-US" altLang="zh-CN" sz="1000" i="1" dirty="0"/>
              <a:t>1 audio input and 1 audio output</a:t>
            </a:r>
          </a:p>
          <a:p>
            <a:pPr marL="85725">
              <a:buFont typeface="Arial" panose="020B0604020202020204" pitchFamily="34" charset="0"/>
              <a:buChar char="•"/>
            </a:pPr>
            <a:endParaRPr lang="en-US" altLang="zh-CN" sz="1000" i="1" dirty="0" smtClean="0"/>
          </a:p>
          <a:p>
            <a:pPr marL="85725"/>
            <a:r>
              <a:rPr lang="en-US" altLang="zh-CN" sz="1000" b="1" i="1" dirty="0"/>
              <a:t>IR function:</a:t>
            </a:r>
          </a:p>
          <a:p>
            <a:pPr marL="180975" indent="-95250">
              <a:buFont typeface="Arial" panose="020B0604020202020204" pitchFamily="34" charset="0"/>
              <a:buChar char="•"/>
            </a:pPr>
            <a:r>
              <a:rPr lang="en-US" altLang="zh-CN" sz="1000" i="1" dirty="0"/>
              <a:t>0 Lux minimum illumination</a:t>
            </a:r>
          </a:p>
          <a:p>
            <a:pPr marL="180975" indent="-95250">
              <a:buFont typeface="Arial" panose="020B0604020202020204" pitchFamily="34" charset="0"/>
              <a:buChar char="•"/>
            </a:pPr>
            <a:r>
              <a:rPr lang="en-US" altLang="zh-CN" sz="1000" i="1" dirty="0"/>
              <a:t>Up to 200m IR distance </a:t>
            </a:r>
          </a:p>
          <a:p>
            <a:pPr marL="180975" indent="-95250">
              <a:buFont typeface="Arial" panose="020B0604020202020204" pitchFamily="34" charset="0"/>
              <a:buChar char="•"/>
            </a:pPr>
            <a:r>
              <a:rPr lang="en-US" altLang="zh-CN" sz="1000" i="1" dirty="0"/>
              <a:t>IR light MTBF reaching up to 30,000 hours </a:t>
            </a:r>
          </a:p>
          <a:p>
            <a:pPr marL="85725"/>
            <a:endParaRPr lang="en-US" altLang="zh-CN" sz="1000" i="1" dirty="0"/>
          </a:p>
          <a:p>
            <a:pPr marL="85725">
              <a:spcAft>
                <a:spcPts val="0"/>
              </a:spcAft>
            </a:pPr>
            <a:endParaRPr lang="zh-CN" sz="1000" kern="100" dirty="0">
              <a:effectLst/>
              <a:latin typeface="Calibri" panose="020F0502020204030204" pitchFamily="34" charset="0"/>
              <a:ea typeface="宋体"/>
              <a:cs typeface="Times New Roman"/>
            </a:endParaRPr>
          </a:p>
          <a:p>
            <a:pPr marL="85725">
              <a:spcAft>
                <a:spcPts val="0"/>
              </a:spcAft>
            </a:pPr>
            <a:r>
              <a:rPr lang="en-US" sz="1000" kern="100" dirty="0">
                <a:effectLst/>
                <a:latin typeface="Calibri" panose="020F0502020204030204" pitchFamily="34" charset="0"/>
                <a:ea typeface="宋体"/>
                <a:cs typeface="Times New Roman"/>
              </a:rPr>
              <a:t> </a:t>
            </a:r>
            <a:endParaRPr lang="zh-CN" sz="1000" kern="100" dirty="0">
              <a:effectLst/>
              <a:latin typeface="Calibri" panose="020F0502020204030204" pitchFamily="34" charset="0"/>
              <a:ea typeface="宋体"/>
              <a:cs typeface="Times New Roman"/>
            </a:endParaRPr>
          </a:p>
        </p:txBody>
      </p:sp>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912064" y="63633"/>
            <a:ext cx="1177873" cy="1713837"/>
          </a:xfrm>
          <a:prstGeom prst="rect">
            <a:avLst/>
          </a:prstGeom>
        </p:spPr>
      </p:pic>
    </p:spTree>
    <p:extLst>
      <p:ext uri="{BB962C8B-B14F-4D97-AF65-F5344CB8AC3E}">
        <p14:creationId xmlns:p14="http://schemas.microsoft.com/office/powerpoint/2010/main" xmlns="" val="3555355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xmlns="" val="1189308097"/>
              </p:ext>
            </p:extLst>
          </p:nvPr>
        </p:nvGraphicFramePr>
        <p:xfrm>
          <a:off x="721271" y="2000672"/>
          <a:ext cx="5400601" cy="6998851"/>
        </p:xfrm>
        <a:graphic>
          <a:graphicData uri="http://schemas.openxmlformats.org/drawingml/2006/table">
            <a:tbl>
              <a:tblPr>
                <a:tableStyleId>{5C22544A-7EE6-4342-B048-85BDC9FD1C3A}</a:tableStyleId>
              </a:tblPr>
              <a:tblGrid>
                <a:gridCol w="1156153"/>
                <a:gridCol w="4244448"/>
              </a:tblGrid>
              <a:tr h="132225">
                <a:tc>
                  <a:txBody>
                    <a:bodyPr/>
                    <a:lstStyle/>
                    <a:p>
                      <a:pPr algn="just">
                        <a:spcAft>
                          <a:spcPts val="0"/>
                        </a:spcAft>
                      </a:pPr>
                      <a:r>
                        <a:rPr lang="en-US" sz="800" b="1" i="1" kern="0" dirty="0">
                          <a:effectLst/>
                        </a:rPr>
                        <a:t>Model</a:t>
                      </a:r>
                      <a:endParaRPr lang="zh-CN" sz="800" b="1" i="1" kern="100" dirty="0">
                        <a:effectLst/>
                        <a:latin typeface="Times New Roman"/>
                        <a:ea typeface="宋体"/>
                      </a:endParaRPr>
                    </a:p>
                  </a:txBody>
                  <a:tcPr marL="44260" marR="44260" marT="0" marB="0" anchor="ctr">
                    <a:solidFill>
                      <a:schemeClr val="bg1">
                        <a:lumMod val="75000"/>
                      </a:schemeClr>
                    </a:solidFill>
                  </a:tcPr>
                </a:tc>
                <a:tc>
                  <a:txBody>
                    <a:bodyPr/>
                    <a:lstStyle/>
                    <a:p>
                      <a:pPr algn="l">
                        <a:spcAft>
                          <a:spcPts val="0"/>
                        </a:spcAft>
                      </a:pPr>
                      <a:r>
                        <a:rPr lang="pt-BR" sz="800" b="1" i="1" kern="0" dirty="0" smtClean="0">
                          <a:effectLst/>
                        </a:rPr>
                        <a:t> </a:t>
                      </a:r>
                      <a:r>
                        <a:rPr lang="pt-BR" sz="800" b="1" i="1" kern="0" dirty="0" smtClean="0">
                          <a:effectLst/>
                        </a:rPr>
                        <a:t>HNP508A-IR/36X</a:t>
                      </a:r>
                      <a:endParaRPr lang="pt-BR" sz="800" b="1" i="1" kern="0" dirty="0" smtClean="0">
                        <a:effectLst/>
                      </a:endParaRPr>
                    </a:p>
                  </a:txBody>
                  <a:tcPr marL="44260" marR="44260" marT="0" marB="0" anchor="ctr">
                    <a:solidFill>
                      <a:schemeClr val="bg1">
                        <a:lumMod val="75000"/>
                      </a:schemeClr>
                    </a:solidFill>
                  </a:tcPr>
                </a:tc>
              </a:tr>
              <a:tr h="132225">
                <a:tc gridSpan="2">
                  <a:txBody>
                    <a:bodyPr/>
                    <a:lstStyle/>
                    <a:p>
                      <a:pPr algn="l">
                        <a:spcAft>
                          <a:spcPts val="0"/>
                        </a:spcAft>
                      </a:pPr>
                      <a:r>
                        <a:rPr lang="en-US" sz="800" b="1" i="1" kern="0" dirty="0">
                          <a:effectLst/>
                        </a:rPr>
                        <a:t>Camera Module</a:t>
                      </a:r>
                      <a:endParaRPr lang="zh-CN" sz="800" b="1" i="1" kern="100" dirty="0">
                        <a:effectLst/>
                        <a:latin typeface="Times New Roman"/>
                        <a:ea typeface="宋体"/>
                      </a:endParaRPr>
                    </a:p>
                  </a:txBody>
                  <a:tcPr marL="44260" marR="44260" marT="0" marB="0" anchor="ctr">
                    <a:solidFill>
                      <a:schemeClr val="bg1">
                        <a:lumMod val="75000"/>
                      </a:schemeClr>
                    </a:solidFill>
                  </a:tcPr>
                </a:tc>
                <a:tc hMerge="1">
                  <a:txBody>
                    <a:bodyPr/>
                    <a:lstStyle/>
                    <a:p>
                      <a:endParaRPr lang="zh-CN" altLang="en-US"/>
                    </a:p>
                  </a:txBody>
                  <a:tcPr/>
                </a:tc>
              </a:tr>
              <a:tr h="132225">
                <a:tc>
                  <a:txBody>
                    <a:bodyPr/>
                    <a:lstStyle/>
                    <a:p>
                      <a:pPr algn="just">
                        <a:spcAft>
                          <a:spcPts val="0"/>
                        </a:spcAft>
                      </a:pPr>
                      <a:r>
                        <a:rPr lang="en-US" sz="650" kern="0">
                          <a:effectLst/>
                        </a:rPr>
                        <a:t>Image Sensor</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1/1.9</a:t>
                      </a:r>
                      <a:r>
                        <a:rPr lang="en-US" sz="650" kern="100" dirty="0">
                          <a:effectLst/>
                        </a:rPr>
                        <a:t>’’ </a:t>
                      </a:r>
                      <a:r>
                        <a:rPr lang="en-US" sz="650" kern="0" dirty="0">
                          <a:effectLst/>
                        </a:rPr>
                        <a:t>Progressive Scan CMOS</a:t>
                      </a:r>
                      <a:endParaRPr lang="zh-CN" sz="650" kern="100" dirty="0">
                        <a:effectLst/>
                        <a:latin typeface="Times New Roman"/>
                        <a:ea typeface="宋体"/>
                      </a:endParaRPr>
                    </a:p>
                  </a:txBody>
                  <a:tcPr marL="44260" marR="44260" marT="0" marB="0" anchor="ctr">
                    <a:noFill/>
                  </a:tcPr>
                </a:tc>
              </a:tr>
              <a:tr h="107381">
                <a:tc>
                  <a:txBody>
                    <a:bodyPr/>
                    <a:lstStyle/>
                    <a:p>
                      <a:pPr algn="just">
                        <a:spcAft>
                          <a:spcPts val="0"/>
                        </a:spcAft>
                      </a:pPr>
                      <a:r>
                        <a:rPr lang="en-US" sz="650" kern="0">
                          <a:effectLst/>
                        </a:rPr>
                        <a:t>Min. Illumination</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F1.5</a:t>
                      </a:r>
                      <a:r>
                        <a:rPr lang="en-US" sz="650" kern="0" smtClean="0">
                          <a:effectLst/>
                        </a:rPr>
                        <a:t>, </a:t>
                      </a:r>
                      <a:r>
                        <a:rPr lang="en-US" altLang="zh-CN" sz="650" kern="0" smtClean="0">
                          <a:effectLst/>
                          <a:latin typeface="+mn-lt"/>
                        </a:rPr>
                        <a:t>50IRE,</a:t>
                      </a:r>
                      <a:r>
                        <a:rPr lang="en-US" altLang="zh-CN" sz="650" kern="0" baseline="0" smtClean="0">
                          <a:effectLst/>
                          <a:latin typeface="+mn-lt"/>
                        </a:rPr>
                        <a:t> </a:t>
                      </a:r>
                      <a:r>
                        <a:rPr lang="en-US" sz="650" kern="0" smtClean="0">
                          <a:effectLst/>
                        </a:rPr>
                        <a:t>AGC </a:t>
                      </a:r>
                      <a:r>
                        <a:rPr lang="en-US" sz="650" kern="0" dirty="0">
                          <a:effectLst/>
                        </a:rPr>
                        <a:t>On: Color: 0.002 lux, B/W : 0.0002 lux, 0 lux with </a:t>
                      </a:r>
                      <a:r>
                        <a:rPr lang="en-US" sz="650" kern="0" dirty="0" smtClean="0">
                          <a:effectLst/>
                        </a:rPr>
                        <a:t>IR</a:t>
                      </a:r>
                      <a:endParaRPr lang="zh-CN" sz="650" kern="100" dirty="0">
                        <a:effectLst/>
                      </a:endParaRPr>
                    </a:p>
                  </a:txBody>
                  <a:tcPr marL="44260" marR="44260" marT="0" marB="0" anchor="b">
                    <a:noFill/>
                  </a:tcPr>
                </a:tc>
              </a:tr>
              <a:tr h="194098">
                <a:tc>
                  <a:txBody>
                    <a:bodyPr/>
                    <a:lstStyle/>
                    <a:p>
                      <a:pPr algn="just">
                        <a:spcAft>
                          <a:spcPts val="0"/>
                        </a:spcAft>
                      </a:pPr>
                      <a:r>
                        <a:rPr lang="en-US" sz="650" kern="0">
                          <a:effectLst/>
                        </a:rPr>
                        <a:t>Max. Image Resolution	</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smtClean="0">
                          <a:effectLst/>
                        </a:rPr>
                        <a:t>4096x2160</a:t>
                      </a:r>
                      <a:endParaRPr lang="zh-CN" sz="650" kern="100" dirty="0">
                        <a:effectLst/>
                        <a:latin typeface="Times New Roman"/>
                        <a:ea typeface="宋体"/>
                      </a:endParaRPr>
                    </a:p>
                  </a:txBody>
                  <a:tcPr marL="44260" marR="44260" marT="0" marB="0" anchor="ctr">
                    <a:noFill/>
                  </a:tcPr>
                </a:tc>
              </a:tr>
              <a:tr h="123960">
                <a:tc>
                  <a:txBody>
                    <a:bodyPr/>
                    <a:lstStyle/>
                    <a:p>
                      <a:pPr algn="just">
                        <a:spcAft>
                          <a:spcPts val="0"/>
                        </a:spcAft>
                      </a:pPr>
                      <a:r>
                        <a:rPr lang="en-US" sz="650" kern="0">
                          <a:effectLst/>
                        </a:rPr>
                        <a:t>Focal Length</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100" dirty="0" smtClean="0">
                          <a:effectLst/>
                        </a:rPr>
                        <a:t>5.7-205.2, 36x</a:t>
                      </a:r>
                      <a:endParaRPr lang="zh-CN" sz="650" kern="100" dirty="0">
                        <a:effectLst/>
                        <a:latin typeface="Times New Roman"/>
                        <a:ea typeface="宋体"/>
                      </a:endParaRPr>
                    </a:p>
                  </a:txBody>
                  <a:tcPr marL="44260" marR="44260" marT="0" marB="0" anchor="b">
                    <a:noFill/>
                  </a:tcPr>
                </a:tc>
              </a:tr>
              <a:tr h="123960">
                <a:tc>
                  <a:txBody>
                    <a:bodyPr/>
                    <a:lstStyle/>
                    <a:p>
                      <a:pPr algn="just">
                        <a:spcAft>
                          <a:spcPts val="0"/>
                        </a:spcAft>
                      </a:pPr>
                      <a:r>
                        <a:rPr lang="en-US" sz="650" kern="0">
                          <a:effectLst/>
                        </a:rPr>
                        <a:t>Digital Zoom</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16X</a:t>
                      </a:r>
                      <a:endParaRPr lang="zh-CN" sz="650" kern="100" dirty="0">
                        <a:effectLst/>
                        <a:latin typeface="Times New Roman"/>
                        <a:ea typeface="宋体"/>
                      </a:endParaRPr>
                    </a:p>
                  </a:txBody>
                  <a:tcPr marL="44260" marR="44260" marT="0" marB="0" anchor="ctr">
                    <a:noFill/>
                  </a:tcPr>
                </a:tc>
              </a:tr>
              <a:tr h="123960">
                <a:tc>
                  <a:txBody>
                    <a:bodyPr/>
                    <a:lstStyle/>
                    <a:p>
                      <a:pPr algn="just">
                        <a:spcAft>
                          <a:spcPts val="0"/>
                        </a:spcAft>
                      </a:pPr>
                      <a:r>
                        <a:rPr lang="en-US" sz="650" kern="100">
                          <a:solidFill>
                            <a:schemeClr val="dk1"/>
                          </a:solidFill>
                          <a:effectLst/>
                          <a:latin typeface="+mn-lt"/>
                          <a:ea typeface="+mn-ea"/>
                          <a:cs typeface="+mn-cs"/>
                        </a:rPr>
                        <a:t>Zoom Speed</a:t>
                      </a:r>
                      <a:endParaRPr lang="zh-CN" sz="650" kern="100">
                        <a:solidFill>
                          <a:schemeClr val="dk1"/>
                        </a:solidFill>
                        <a:effectLst/>
                        <a:latin typeface="+mn-lt"/>
                        <a:ea typeface="+mn-ea"/>
                        <a:cs typeface="+mn-cs"/>
                      </a:endParaRPr>
                    </a:p>
                  </a:txBody>
                  <a:tcPr marL="44260" marR="44260" marT="0" marB="0" anchor="ctr">
                    <a:no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altLang="zh-CN" sz="650" kern="100" smtClean="0">
                          <a:solidFill>
                            <a:schemeClr val="dk1"/>
                          </a:solidFill>
                          <a:effectLst/>
                          <a:latin typeface="+mn-lt"/>
                          <a:ea typeface="+mn-ea"/>
                          <a:cs typeface="+mn-cs"/>
                        </a:rPr>
                        <a:t>Approx.7.4s(Optical </a:t>
                      </a:r>
                      <a:r>
                        <a:rPr lang="en-US" altLang="zh-CN" sz="650" kern="100" dirty="0" smtClean="0">
                          <a:solidFill>
                            <a:schemeClr val="dk1"/>
                          </a:solidFill>
                          <a:effectLst/>
                          <a:latin typeface="+mn-lt"/>
                          <a:ea typeface="+mn-ea"/>
                          <a:cs typeface="+mn-cs"/>
                        </a:rPr>
                        <a:t>Wide-Tele)</a:t>
                      </a:r>
                      <a:endParaRPr lang="zh-CN" altLang="zh-CN" sz="650" kern="100" dirty="0" smtClean="0">
                        <a:solidFill>
                          <a:schemeClr val="dk1"/>
                        </a:solidFill>
                        <a:effectLst/>
                        <a:latin typeface="+mn-lt"/>
                        <a:ea typeface="+mn-ea"/>
                        <a:cs typeface="+mn-cs"/>
                      </a:endParaRPr>
                    </a:p>
                  </a:txBody>
                  <a:tcPr marL="43982" marR="43982" marT="0" marB="0" anchor="b">
                    <a:noFill/>
                  </a:tcPr>
                </a:tc>
              </a:tr>
              <a:tr h="123960">
                <a:tc>
                  <a:txBody>
                    <a:bodyPr/>
                    <a:lstStyle/>
                    <a:p>
                      <a:pPr algn="just">
                        <a:spcAft>
                          <a:spcPts val="0"/>
                        </a:spcAft>
                      </a:pPr>
                      <a:r>
                        <a:rPr lang="en-US" sz="650" kern="100">
                          <a:solidFill>
                            <a:schemeClr val="dk1"/>
                          </a:solidFill>
                          <a:effectLst/>
                          <a:latin typeface="+mn-lt"/>
                          <a:ea typeface="+mn-ea"/>
                          <a:cs typeface="+mn-cs"/>
                        </a:rPr>
                        <a:t>Angle of View</a:t>
                      </a:r>
                      <a:endParaRPr lang="zh-CN" sz="650" kern="100">
                        <a:solidFill>
                          <a:schemeClr val="dk1"/>
                        </a:solidFill>
                        <a:effectLst/>
                        <a:latin typeface="+mn-lt"/>
                        <a:ea typeface="+mn-ea"/>
                        <a:cs typeface="+mn-cs"/>
                      </a:endParaRPr>
                    </a:p>
                  </a:txBody>
                  <a:tcPr marL="44260" marR="44260" marT="0" marB="0" anchor="ctr">
                    <a:no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altLang="zh-CN" sz="650" kern="100" dirty="0" smtClean="0">
                          <a:solidFill>
                            <a:schemeClr val="dk1"/>
                          </a:solidFill>
                          <a:effectLst/>
                          <a:latin typeface="+mn-lt"/>
                          <a:ea typeface="+mn-ea"/>
                          <a:cs typeface="+mn-cs"/>
                        </a:rPr>
                        <a:t>56.8-2.02°(Wide-Tele)</a:t>
                      </a:r>
                      <a:endParaRPr lang="zh-CN" altLang="zh-CN" sz="650" kern="100" dirty="0" smtClean="0">
                        <a:solidFill>
                          <a:schemeClr val="dk1"/>
                        </a:solidFill>
                        <a:effectLst/>
                        <a:latin typeface="+mn-lt"/>
                        <a:ea typeface="+mn-ea"/>
                        <a:cs typeface="+mn-cs"/>
                      </a:endParaRPr>
                    </a:p>
                  </a:txBody>
                  <a:tcPr marL="43982" marR="43982" marT="0" marB="0" anchor="b">
                    <a:noFill/>
                  </a:tcPr>
                </a:tc>
              </a:tr>
              <a:tr h="123960">
                <a:tc>
                  <a:txBody>
                    <a:bodyPr/>
                    <a:lstStyle/>
                    <a:p>
                      <a:pPr algn="just">
                        <a:spcAft>
                          <a:spcPts val="0"/>
                        </a:spcAft>
                      </a:pPr>
                      <a:r>
                        <a:rPr lang="en-US" sz="650" kern="0">
                          <a:effectLst/>
                        </a:rPr>
                        <a:t>Min. Working Distance</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100" dirty="0">
                          <a:effectLst/>
                        </a:rPr>
                        <a:t>10-1500mm(Wide-Tele)</a:t>
                      </a:r>
                      <a:endParaRPr lang="zh-CN" sz="650" kern="100" dirty="0">
                        <a:effectLst/>
                        <a:latin typeface="Times New Roman"/>
                        <a:ea typeface="宋体"/>
                      </a:endParaRPr>
                    </a:p>
                  </a:txBody>
                  <a:tcPr marL="44260" marR="44260" marT="0" marB="0" anchor="b">
                    <a:noFill/>
                  </a:tcPr>
                </a:tc>
              </a:tr>
              <a:tr h="123960">
                <a:tc>
                  <a:txBody>
                    <a:bodyPr/>
                    <a:lstStyle/>
                    <a:p>
                      <a:pPr algn="just">
                        <a:spcAft>
                          <a:spcPts val="0"/>
                        </a:spcAft>
                      </a:pPr>
                      <a:r>
                        <a:rPr lang="en-US" sz="650" kern="0">
                          <a:effectLst/>
                        </a:rPr>
                        <a:t>Aperture Range</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100" dirty="0" smtClean="0">
                          <a:effectLst/>
                        </a:rPr>
                        <a:t>F1.55~F4.8</a:t>
                      </a:r>
                      <a:endParaRPr lang="zh-CN" sz="650" kern="100" dirty="0">
                        <a:effectLst/>
                        <a:latin typeface="Times New Roman"/>
                        <a:ea typeface="宋体"/>
                      </a:endParaRPr>
                    </a:p>
                  </a:txBody>
                  <a:tcPr marL="44260" marR="44260" marT="0" marB="0" anchor="b">
                    <a:noFill/>
                  </a:tcPr>
                </a:tc>
              </a:tr>
              <a:tr h="123960">
                <a:tc>
                  <a:txBody>
                    <a:bodyPr/>
                    <a:lstStyle/>
                    <a:p>
                      <a:pPr algn="just">
                        <a:spcAft>
                          <a:spcPts val="0"/>
                        </a:spcAft>
                      </a:pPr>
                      <a:r>
                        <a:rPr lang="en-US" sz="650" kern="0">
                          <a:effectLst/>
                        </a:rPr>
                        <a:t>Focus Mode</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Auto / Semiautomatic / Manual</a:t>
                      </a:r>
                      <a:endParaRPr lang="zh-CN" sz="650" kern="100" dirty="0">
                        <a:effectLst/>
                        <a:latin typeface="Times New Roman"/>
                        <a:ea typeface="宋体"/>
                      </a:endParaRPr>
                    </a:p>
                  </a:txBody>
                  <a:tcPr marL="44260" marR="44260" marT="0" marB="0" anchor="ctr">
                    <a:noFill/>
                  </a:tcPr>
                </a:tc>
              </a:tr>
              <a:tr h="123960">
                <a:tc>
                  <a:txBody>
                    <a:bodyPr/>
                    <a:lstStyle/>
                    <a:p>
                      <a:pPr algn="just">
                        <a:spcAft>
                          <a:spcPts val="0"/>
                        </a:spcAft>
                      </a:pPr>
                      <a:r>
                        <a:rPr lang="en-US" sz="650" kern="0">
                          <a:effectLst/>
                        </a:rPr>
                        <a:t>WDR</a:t>
                      </a:r>
                      <a:endParaRPr lang="zh-CN" sz="650" kern="100">
                        <a:effectLst/>
                        <a:latin typeface="Times New Roman"/>
                        <a:ea typeface="宋体"/>
                      </a:endParaRPr>
                    </a:p>
                  </a:txBody>
                  <a:tcPr marL="44260" marR="44260" marT="0" marB="0" anchor="ctr">
                    <a:noFill/>
                  </a:tcPr>
                </a:tc>
                <a:tc>
                  <a:txBody>
                    <a:bodyPr/>
                    <a:lstStyle/>
                    <a:p>
                      <a:pPr algn="just">
                        <a:spcAft>
                          <a:spcPts val="0"/>
                        </a:spcAft>
                      </a:pPr>
                      <a:r>
                        <a:rPr lang="en-US" sz="650" kern="0" dirty="0">
                          <a:effectLst/>
                        </a:rPr>
                        <a:t>120dB</a:t>
                      </a:r>
                      <a:endParaRPr lang="zh-CN" sz="650" kern="100" dirty="0">
                        <a:effectLst/>
                        <a:latin typeface="Times New Roman"/>
                        <a:ea typeface="宋体"/>
                      </a:endParaRPr>
                    </a:p>
                  </a:txBody>
                  <a:tcPr marL="44260" marR="44260" marT="0" marB="0" anchor="ctr">
                    <a:noFill/>
                  </a:tcPr>
                </a:tc>
              </a:tr>
              <a:tr h="143097">
                <a:tc>
                  <a:txBody>
                    <a:bodyPr/>
                    <a:lstStyle/>
                    <a:p>
                      <a:pPr algn="just">
                        <a:spcAft>
                          <a:spcPts val="0"/>
                        </a:spcAft>
                      </a:pPr>
                      <a:r>
                        <a:rPr lang="en-US" sz="650" kern="0">
                          <a:effectLst/>
                        </a:rPr>
                        <a:t>Shutter Time</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50Hz: 1~1/30,000s; 60Hz: 1~1/30,000s</a:t>
                      </a:r>
                      <a:endParaRPr lang="zh-CN" sz="650" kern="100" dirty="0">
                        <a:effectLst/>
                        <a:latin typeface="Times New Roman"/>
                        <a:ea typeface="宋体"/>
                      </a:endParaRPr>
                    </a:p>
                  </a:txBody>
                  <a:tcPr marL="44260" marR="44260" marT="0" marB="0" anchor="ctr">
                    <a:noFill/>
                  </a:tcPr>
                </a:tc>
              </a:tr>
              <a:tr h="123960">
                <a:tc>
                  <a:txBody>
                    <a:bodyPr/>
                    <a:lstStyle/>
                    <a:p>
                      <a:pPr algn="just">
                        <a:spcAft>
                          <a:spcPts val="0"/>
                        </a:spcAft>
                      </a:pPr>
                      <a:r>
                        <a:rPr lang="en-US" sz="650" kern="0">
                          <a:effectLst/>
                        </a:rPr>
                        <a:t>AGC</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a:effectLst/>
                        </a:rPr>
                        <a:t>Auto / Manual</a:t>
                      </a:r>
                      <a:endParaRPr lang="zh-CN" sz="650" kern="100">
                        <a:effectLst/>
                        <a:latin typeface="Times New Roman"/>
                        <a:ea typeface="宋体"/>
                      </a:endParaRPr>
                    </a:p>
                  </a:txBody>
                  <a:tcPr marL="44260" marR="44260" marT="0" marB="0" anchor="ctr">
                    <a:noFill/>
                  </a:tcPr>
                </a:tc>
              </a:tr>
              <a:tr h="143097">
                <a:tc>
                  <a:txBody>
                    <a:bodyPr/>
                    <a:lstStyle/>
                    <a:p>
                      <a:pPr algn="just">
                        <a:spcAft>
                          <a:spcPts val="0"/>
                        </a:spcAft>
                      </a:pPr>
                      <a:r>
                        <a:rPr lang="en-US" sz="650" kern="0">
                          <a:effectLst/>
                        </a:rPr>
                        <a:t>White Balance</a:t>
                      </a:r>
                      <a:endParaRPr lang="zh-CN" sz="650" kern="100">
                        <a:effectLst/>
                        <a:latin typeface="Times New Roman"/>
                        <a:ea typeface="宋体"/>
                      </a:endParaRPr>
                    </a:p>
                  </a:txBody>
                  <a:tcPr marL="44260" marR="44260" marT="0" marB="0">
                    <a:noFill/>
                  </a:tcPr>
                </a:tc>
                <a:tc>
                  <a:txBody>
                    <a:bodyPr/>
                    <a:lstStyle/>
                    <a:p>
                      <a:pPr algn="just">
                        <a:spcAft>
                          <a:spcPts val="0"/>
                        </a:spcAft>
                      </a:pPr>
                      <a:r>
                        <a:rPr lang="en-US" sz="650" kern="0" dirty="0">
                          <a:effectLst/>
                        </a:rPr>
                        <a:t>Auto / Manual /ATW/Indoor/Outdoor/Daylight lamp/Sodium lamp</a:t>
                      </a:r>
                      <a:endParaRPr lang="zh-CN" sz="650" kern="100" dirty="0">
                        <a:effectLst/>
                        <a:latin typeface="Times New Roman"/>
                        <a:ea typeface="宋体"/>
                      </a:endParaRPr>
                    </a:p>
                  </a:txBody>
                  <a:tcPr marL="44260" marR="44260" marT="0" marB="0">
                    <a:noFill/>
                  </a:tcPr>
                </a:tc>
              </a:tr>
              <a:tr h="97048">
                <a:tc>
                  <a:txBody>
                    <a:bodyPr/>
                    <a:lstStyle/>
                    <a:p>
                      <a:pPr algn="just">
                        <a:spcAft>
                          <a:spcPts val="0"/>
                        </a:spcAft>
                      </a:pPr>
                      <a:r>
                        <a:rPr lang="en-US" sz="650" kern="0">
                          <a:effectLst/>
                        </a:rPr>
                        <a:t>Day &amp; Night</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IR Cut Filter</a:t>
                      </a:r>
                      <a:endParaRPr lang="zh-CN" sz="650" kern="100" dirty="0">
                        <a:effectLst/>
                        <a:latin typeface="Times New Roman"/>
                        <a:ea typeface="宋体"/>
                      </a:endParaRPr>
                    </a:p>
                  </a:txBody>
                  <a:tcPr marL="44260" marR="44260" marT="0" marB="0" anchor="ctr">
                    <a:noFill/>
                  </a:tcPr>
                </a:tc>
              </a:tr>
              <a:tr h="97048">
                <a:tc>
                  <a:txBody>
                    <a:bodyPr/>
                    <a:lstStyle/>
                    <a:p>
                      <a:pPr algn="just">
                        <a:spcAft>
                          <a:spcPts val="0"/>
                        </a:spcAft>
                      </a:pPr>
                      <a:r>
                        <a:rPr lang="en-US" sz="650" kern="0">
                          <a:effectLst/>
                        </a:rPr>
                        <a:t>Privacy Mask</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100" dirty="0">
                          <a:effectLst/>
                        </a:rPr>
                        <a:t>24 privacy masks programmable; optional multiple colors and mosaics</a:t>
                      </a:r>
                      <a:endParaRPr lang="zh-CN" sz="650" kern="100" dirty="0">
                        <a:effectLst/>
                        <a:latin typeface="Times New Roman"/>
                        <a:ea typeface="宋体"/>
                      </a:endParaRPr>
                    </a:p>
                  </a:txBody>
                  <a:tcPr marL="44260" marR="44260" marT="0" marB="0" anchor="ctr">
                    <a:noFill/>
                  </a:tcPr>
                </a:tc>
              </a:tr>
              <a:tr h="97048">
                <a:tc>
                  <a:txBody>
                    <a:bodyPr/>
                    <a:lstStyle/>
                    <a:p>
                      <a:pPr marL="0" algn="l" defTabSz="914400" rtl="0" eaLnBrk="1" latinLnBrk="0" hangingPunct="1">
                        <a:spcAft>
                          <a:spcPts val="0"/>
                        </a:spcAft>
                      </a:pPr>
                      <a:r>
                        <a:rPr lang="en-US" altLang="zh-CN" sz="650" kern="100" dirty="0" smtClean="0">
                          <a:solidFill>
                            <a:schemeClr val="dk1"/>
                          </a:solidFill>
                          <a:effectLst/>
                          <a:latin typeface="+mn-lt"/>
                          <a:ea typeface="+mn-ea"/>
                          <a:cs typeface="+mn-cs"/>
                        </a:rPr>
                        <a:t>Optical Defog</a:t>
                      </a:r>
                      <a:endParaRPr lang="zh-CN" sz="650" kern="100" dirty="0">
                        <a:solidFill>
                          <a:schemeClr val="dk1"/>
                        </a:solidFill>
                        <a:effectLst/>
                        <a:latin typeface="+mn-lt"/>
                        <a:ea typeface="+mn-ea"/>
                        <a:cs typeface="+mn-cs"/>
                      </a:endParaRPr>
                    </a:p>
                  </a:txBody>
                  <a:tcPr marL="44260" marR="44260" marT="0" marB="0" anchor="ctr">
                    <a:noFill/>
                  </a:tcPr>
                </a:tc>
                <a:tc>
                  <a:txBody>
                    <a:bodyPr/>
                    <a:lstStyle/>
                    <a:p>
                      <a:pPr algn="l">
                        <a:spcAft>
                          <a:spcPts val="0"/>
                        </a:spcAft>
                      </a:pPr>
                      <a:r>
                        <a:rPr lang="en-US" altLang="zh-CN" sz="650" kern="100" dirty="0" smtClean="0">
                          <a:solidFill>
                            <a:schemeClr val="dk1"/>
                          </a:solidFill>
                          <a:effectLst/>
                          <a:latin typeface="+mn-lt"/>
                          <a:ea typeface="+mn-ea"/>
                          <a:cs typeface="+mn-cs"/>
                        </a:rPr>
                        <a:t>Support</a:t>
                      </a:r>
                      <a:endParaRPr lang="zh-CN" sz="650" kern="100" dirty="0">
                        <a:solidFill>
                          <a:schemeClr val="dk1"/>
                        </a:solidFill>
                        <a:effectLst/>
                        <a:latin typeface="+mn-lt"/>
                        <a:ea typeface="+mn-ea"/>
                        <a:cs typeface="+mn-cs"/>
                      </a:endParaRPr>
                    </a:p>
                  </a:txBody>
                  <a:tcPr marL="44260" marR="44260" marT="0" marB="0" anchor="ctr">
                    <a:noFill/>
                  </a:tcPr>
                </a:tc>
              </a:tr>
              <a:tr h="123960">
                <a:tc>
                  <a:txBody>
                    <a:bodyPr/>
                    <a:lstStyle/>
                    <a:p>
                      <a:pPr algn="l">
                        <a:spcAft>
                          <a:spcPts val="0"/>
                        </a:spcAft>
                      </a:pPr>
                      <a:r>
                        <a:rPr lang="en-US" sz="650" kern="0" dirty="0">
                          <a:effectLst/>
                        </a:rPr>
                        <a:t>Enhancement</a:t>
                      </a:r>
                      <a:endParaRPr lang="zh-CN" sz="650" kern="100" dirty="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3D DNR, </a:t>
                      </a:r>
                      <a:r>
                        <a:rPr lang="en-US" sz="650" kern="0" dirty="0" smtClean="0">
                          <a:effectLst/>
                        </a:rPr>
                        <a:t>EIS, </a:t>
                      </a:r>
                      <a:r>
                        <a:rPr lang="en-US" sz="650" kern="0" dirty="0">
                          <a:effectLst/>
                        </a:rPr>
                        <a:t>HLC/BLC, SVC</a:t>
                      </a:r>
                      <a:endParaRPr lang="zh-CN" sz="650" kern="100" dirty="0">
                        <a:effectLst/>
                        <a:latin typeface="Times New Roman"/>
                        <a:ea typeface="宋体"/>
                      </a:endParaRPr>
                    </a:p>
                  </a:txBody>
                  <a:tcPr marL="44260" marR="44260" marT="0" marB="0" anchor="ctr">
                    <a:noFill/>
                  </a:tcPr>
                </a:tc>
              </a:tr>
              <a:tr h="123960">
                <a:tc gridSpan="2">
                  <a:txBody>
                    <a:bodyPr/>
                    <a:lstStyle/>
                    <a:p>
                      <a:pPr algn="l">
                        <a:spcAft>
                          <a:spcPts val="0"/>
                        </a:spcAft>
                      </a:pPr>
                      <a:r>
                        <a:rPr lang="en-US" sz="800" b="1" i="1" kern="0" dirty="0">
                          <a:effectLst/>
                        </a:rPr>
                        <a:t>Pan and Tilt</a:t>
                      </a:r>
                      <a:endParaRPr lang="zh-CN" sz="800" b="1" i="1" kern="100" dirty="0">
                        <a:effectLst/>
                        <a:latin typeface="Times New Roman"/>
                        <a:ea typeface="宋体"/>
                      </a:endParaRPr>
                    </a:p>
                  </a:txBody>
                  <a:tcPr marL="44260" marR="44260" marT="0" marB="0" anchor="ctr">
                    <a:solidFill>
                      <a:schemeClr val="bg1">
                        <a:lumMod val="75000"/>
                      </a:schemeClr>
                    </a:solidFill>
                  </a:tcPr>
                </a:tc>
                <a:tc hMerge="1">
                  <a:txBody>
                    <a:bodyPr/>
                    <a:lstStyle/>
                    <a:p>
                      <a:endParaRPr lang="zh-CN" altLang="en-US"/>
                    </a:p>
                  </a:txBody>
                  <a:tcPr/>
                </a:tc>
              </a:tr>
              <a:tr h="123960">
                <a:tc>
                  <a:txBody>
                    <a:bodyPr/>
                    <a:lstStyle/>
                    <a:p>
                      <a:pPr algn="l">
                        <a:spcAft>
                          <a:spcPts val="0"/>
                        </a:spcAft>
                      </a:pPr>
                      <a:r>
                        <a:rPr lang="en-US" sz="650" kern="0">
                          <a:effectLst/>
                        </a:rPr>
                        <a:t>Range</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Pan:360° endless; Tilt: -</a:t>
                      </a:r>
                      <a:r>
                        <a:rPr lang="en-US" sz="650" kern="0" dirty="0" smtClean="0">
                          <a:effectLst/>
                        </a:rPr>
                        <a:t>20°~</a:t>
                      </a:r>
                      <a:r>
                        <a:rPr lang="en-US" sz="650" kern="0" dirty="0">
                          <a:effectLst/>
                        </a:rPr>
                        <a:t>90°(Auto Flip)</a:t>
                      </a:r>
                      <a:endParaRPr lang="zh-CN" sz="650" kern="100" dirty="0">
                        <a:effectLst/>
                        <a:latin typeface="Times New Roman"/>
                        <a:ea typeface="宋体"/>
                      </a:endParaRPr>
                    </a:p>
                  </a:txBody>
                  <a:tcPr marL="44260" marR="44260" marT="0" marB="0" anchor="ctr">
                    <a:noFill/>
                  </a:tcPr>
                </a:tc>
              </a:tr>
              <a:tr h="194098">
                <a:tc>
                  <a:txBody>
                    <a:bodyPr/>
                    <a:lstStyle/>
                    <a:p>
                      <a:pPr algn="l">
                        <a:spcAft>
                          <a:spcPts val="0"/>
                        </a:spcAft>
                      </a:pPr>
                      <a:r>
                        <a:rPr lang="en-US" sz="650" kern="0">
                          <a:effectLst/>
                        </a:rPr>
                        <a:t>Speed</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Pan Manual Speed:</a:t>
                      </a:r>
                      <a:r>
                        <a:rPr lang="en-US" sz="650" kern="100" dirty="0">
                          <a:effectLst/>
                        </a:rPr>
                        <a:t> 0.1°~160°/s</a:t>
                      </a:r>
                      <a:r>
                        <a:rPr lang="en-US" sz="650" kern="0" dirty="0">
                          <a:effectLst/>
                        </a:rPr>
                        <a:t>, Pan Preset Speed: 240°/s</a:t>
                      </a:r>
                      <a:endParaRPr lang="zh-CN" sz="650" kern="100" dirty="0">
                        <a:effectLst/>
                      </a:endParaRPr>
                    </a:p>
                    <a:p>
                      <a:pPr algn="l">
                        <a:spcAft>
                          <a:spcPts val="0"/>
                        </a:spcAft>
                      </a:pPr>
                      <a:r>
                        <a:rPr lang="en-US" sz="650" kern="0" dirty="0">
                          <a:effectLst/>
                        </a:rPr>
                        <a:t>Tilt Manual Speed:</a:t>
                      </a:r>
                      <a:r>
                        <a:rPr lang="en-US" sz="650" kern="100" dirty="0">
                          <a:effectLst/>
                        </a:rPr>
                        <a:t> 0.1°~120°/s</a:t>
                      </a:r>
                      <a:r>
                        <a:rPr lang="en-US" sz="650" kern="0" dirty="0">
                          <a:effectLst/>
                        </a:rPr>
                        <a:t>, Tilt Preset Speed: 200°/s</a:t>
                      </a:r>
                      <a:endParaRPr lang="zh-CN" sz="650" kern="100" dirty="0">
                        <a:effectLst/>
                        <a:latin typeface="Times New Roman"/>
                        <a:ea typeface="宋体"/>
                      </a:endParaRPr>
                    </a:p>
                  </a:txBody>
                  <a:tcPr marL="44260" marR="44260" marT="0" marB="0" anchor="ctr">
                    <a:noFill/>
                  </a:tcPr>
                </a:tc>
              </a:tr>
              <a:tr h="123960">
                <a:tc>
                  <a:txBody>
                    <a:bodyPr/>
                    <a:lstStyle/>
                    <a:p>
                      <a:pPr algn="l">
                        <a:spcAft>
                          <a:spcPts val="0"/>
                        </a:spcAft>
                      </a:pPr>
                      <a:r>
                        <a:rPr lang="en-US" sz="650" kern="0">
                          <a:effectLst/>
                        </a:rPr>
                        <a:t>Number of Preset</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300</a:t>
                      </a:r>
                      <a:endParaRPr lang="zh-CN" sz="650" kern="100" dirty="0">
                        <a:effectLst/>
                        <a:latin typeface="Times New Roman"/>
                        <a:ea typeface="宋体"/>
                      </a:endParaRPr>
                    </a:p>
                  </a:txBody>
                  <a:tcPr marL="44260" marR="44260" marT="0" marB="0" anchor="ctr">
                    <a:noFill/>
                  </a:tcPr>
                </a:tc>
              </a:tr>
              <a:tr h="123960">
                <a:tc>
                  <a:txBody>
                    <a:bodyPr/>
                    <a:lstStyle/>
                    <a:p>
                      <a:pPr algn="l">
                        <a:spcAft>
                          <a:spcPts val="0"/>
                        </a:spcAft>
                      </a:pPr>
                      <a:r>
                        <a:rPr lang="en-US" sz="650" kern="0">
                          <a:effectLst/>
                        </a:rPr>
                        <a:t>Patrol</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a:effectLst/>
                        </a:rPr>
                        <a:t>8 patrols,</a:t>
                      </a:r>
                      <a:r>
                        <a:rPr lang="en-US" sz="650" kern="100">
                          <a:effectLst/>
                        </a:rPr>
                        <a:t> up to 32 presets per patrol</a:t>
                      </a:r>
                      <a:endParaRPr lang="zh-CN" sz="650" kern="100">
                        <a:effectLst/>
                        <a:latin typeface="Times New Roman"/>
                        <a:ea typeface="宋体"/>
                      </a:endParaRPr>
                    </a:p>
                  </a:txBody>
                  <a:tcPr marL="44260" marR="44260" marT="0" marB="0" anchor="ctr">
                    <a:noFill/>
                  </a:tcPr>
                </a:tc>
              </a:tr>
              <a:tr h="123960">
                <a:tc>
                  <a:txBody>
                    <a:bodyPr/>
                    <a:lstStyle/>
                    <a:p>
                      <a:pPr algn="l">
                        <a:spcAft>
                          <a:spcPts val="0"/>
                        </a:spcAft>
                      </a:pPr>
                      <a:r>
                        <a:rPr lang="en-US" sz="650" kern="0">
                          <a:effectLst/>
                        </a:rPr>
                        <a:t>Pattern</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100">
                          <a:effectLst/>
                        </a:rPr>
                        <a:t>4 patterns, with the recording time not less than 10 minutes per pattern</a:t>
                      </a:r>
                      <a:endParaRPr lang="zh-CN" sz="650" kern="100">
                        <a:effectLst/>
                        <a:latin typeface="Times New Roman"/>
                        <a:ea typeface="宋体"/>
                      </a:endParaRPr>
                    </a:p>
                  </a:txBody>
                  <a:tcPr marL="44260" marR="44260" marT="0" marB="0" anchor="ctr">
                    <a:noFill/>
                  </a:tcPr>
                </a:tc>
              </a:tr>
              <a:tr h="123960">
                <a:tc>
                  <a:txBody>
                    <a:bodyPr/>
                    <a:lstStyle/>
                    <a:p>
                      <a:pPr algn="l">
                        <a:spcAft>
                          <a:spcPts val="0"/>
                        </a:spcAft>
                      </a:pPr>
                      <a:r>
                        <a:rPr lang="en-US" sz="650" kern="0">
                          <a:effectLst/>
                        </a:rPr>
                        <a:t>Park Action</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Preset / Patrol / Pattern / Auto scan / Tilt scan / Random scan / Frame scan / Panorama scan</a:t>
                      </a:r>
                      <a:endParaRPr lang="zh-CN" sz="650" kern="100" dirty="0">
                        <a:effectLst/>
                        <a:latin typeface="Times New Roman"/>
                        <a:ea typeface="宋体"/>
                      </a:endParaRPr>
                    </a:p>
                  </a:txBody>
                  <a:tcPr marL="44260" marR="44260" marT="0" marB="0" anchor="ctr">
                    <a:noFill/>
                  </a:tcPr>
                </a:tc>
              </a:tr>
              <a:tr h="194098">
                <a:tc>
                  <a:txBody>
                    <a:bodyPr/>
                    <a:lstStyle/>
                    <a:p>
                      <a:pPr algn="l">
                        <a:spcAft>
                          <a:spcPts val="0"/>
                        </a:spcAft>
                      </a:pPr>
                      <a:r>
                        <a:rPr lang="en-US" sz="650" kern="0" dirty="0">
                          <a:effectLst/>
                        </a:rPr>
                        <a:t>Scheduled Task</a:t>
                      </a:r>
                      <a:endParaRPr lang="zh-CN" sz="650" kern="100" dirty="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Preset / Patrol / Pattern / Auto scan / Tilt scan / Random scan / Frame scan / Panorama scan/Dome reboot/Dome adjust/Aux output</a:t>
                      </a:r>
                      <a:endParaRPr lang="zh-CN" sz="650" kern="100" dirty="0">
                        <a:effectLst/>
                        <a:latin typeface="Times New Roman"/>
                        <a:ea typeface="宋体"/>
                      </a:endParaRPr>
                    </a:p>
                  </a:txBody>
                  <a:tcPr marL="44260" marR="44260" marT="0" marB="0" anchor="ctr">
                    <a:noFill/>
                  </a:tcPr>
                </a:tc>
              </a:tr>
              <a:tr h="150492">
                <a:tc gridSpan="2">
                  <a:txBody>
                    <a:bodyPr/>
                    <a:lstStyle/>
                    <a:p>
                      <a:pPr algn="l">
                        <a:spcAft>
                          <a:spcPts val="0"/>
                        </a:spcAft>
                      </a:pPr>
                      <a:r>
                        <a:rPr lang="en-US" sz="800" b="1" i="1" kern="0" dirty="0">
                          <a:effectLst/>
                        </a:rPr>
                        <a:t>Smart Features</a:t>
                      </a:r>
                      <a:endParaRPr lang="zh-CN" sz="800" b="1" i="1" kern="100" dirty="0">
                        <a:effectLst/>
                        <a:latin typeface="Times New Roman"/>
                        <a:ea typeface="宋体"/>
                      </a:endParaRPr>
                    </a:p>
                  </a:txBody>
                  <a:tcPr marL="44260" marR="44260" marT="0" marB="0" anchor="ctr">
                    <a:solidFill>
                      <a:schemeClr val="bg1">
                        <a:lumMod val="75000"/>
                      </a:schemeClr>
                    </a:solidFill>
                  </a:tcPr>
                </a:tc>
                <a:tc hMerge="1">
                  <a:txBody>
                    <a:bodyPr/>
                    <a:lstStyle/>
                    <a:p>
                      <a:endParaRPr lang="zh-CN" altLang="en-US"/>
                    </a:p>
                  </a:txBody>
                  <a:tcPr/>
                </a:tc>
              </a:tr>
              <a:tr h="291145">
                <a:tc>
                  <a:txBody>
                    <a:bodyPr/>
                    <a:lstStyle/>
                    <a:p>
                      <a:pPr algn="l">
                        <a:spcAft>
                          <a:spcPts val="0"/>
                        </a:spcAft>
                      </a:pPr>
                      <a:r>
                        <a:rPr lang="en-US" sz="650" kern="0" dirty="0">
                          <a:effectLst/>
                        </a:rPr>
                        <a:t>Smart tracking</a:t>
                      </a:r>
                      <a:endParaRPr lang="zh-CN" sz="650" kern="100" dirty="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Manual/ Panorama/ Intrusion trigger/ Line crossing trigger/ Region entrance trigger/ Region exiting </a:t>
                      </a:r>
                      <a:r>
                        <a:rPr lang="en-US" sz="650" kern="0" dirty="0" smtClean="0">
                          <a:effectLst/>
                        </a:rPr>
                        <a:t>trigger </a:t>
                      </a:r>
                    </a:p>
                    <a:p>
                      <a:pPr algn="l">
                        <a:spcAft>
                          <a:spcPts val="0"/>
                        </a:spcAft>
                      </a:pPr>
                      <a:r>
                        <a:rPr lang="en-US" sz="650" kern="0" dirty="0" smtClean="0">
                          <a:effectLst/>
                        </a:rPr>
                        <a:t>Smart </a:t>
                      </a:r>
                      <a:r>
                        <a:rPr lang="en-US" sz="650" kern="0" dirty="0">
                          <a:effectLst/>
                        </a:rPr>
                        <a:t>tracking when patrol between multiple scenarios</a:t>
                      </a:r>
                      <a:endParaRPr lang="zh-CN" sz="650" kern="100" dirty="0">
                        <a:effectLst/>
                        <a:latin typeface="Times New Roman"/>
                        <a:ea typeface="宋体"/>
                      </a:endParaRPr>
                    </a:p>
                  </a:txBody>
                  <a:tcPr marL="44260" marR="44260" marT="0" marB="0" anchor="ctr">
                    <a:noFill/>
                  </a:tcPr>
                </a:tc>
              </a:tr>
              <a:tr h="194098">
                <a:tc>
                  <a:txBody>
                    <a:bodyPr/>
                    <a:lstStyle/>
                    <a:p>
                      <a:pPr algn="just">
                        <a:spcAft>
                          <a:spcPts val="0"/>
                        </a:spcAft>
                      </a:pPr>
                      <a:r>
                        <a:rPr lang="en-US" sz="650" kern="0" dirty="0">
                          <a:effectLst/>
                        </a:rPr>
                        <a:t>Smart detection</a:t>
                      </a:r>
                      <a:endParaRPr lang="zh-CN" sz="650" kern="100" dirty="0">
                        <a:effectLst/>
                        <a:latin typeface="Times New Roman"/>
                        <a:ea typeface="宋体"/>
                      </a:endParaRPr>
                    </a:p>
                  </a:txBody>
                  <a:tcPr marL="44260" marR="44260" marT="0" marB="0" anchor="ctr">
                    <a:noFill/>
                  </a:tcPr>
                </a:tc>
                <a:tc>
                  <a:txBody>
                    <a:bodyPr/>
                    <a:lstStyle/>
                    <a:p>
                      <a:pPr algn="l">
                        <a:spcAft>
                          <a:spcPts val="0"/>
                        </a:spcAft>
                      </a:pPr>
                      <a:r>
                        <a:rPr lang="en-US" sz="650" kern="0" dirty="0" smtClean="0">
                          <a:effectLst/>
                        </a:rPr>
                        <a:t>Face detection, Intrusion detection, Line crossing detection, Audio exception detection, Region entrance</a:t>
                      </a:r>
                      <a:r>
                        <a:rPr lang="en-US" sz="650" kern="0" baseline="0" dirty="0" smtClean="0">
                          <a:effectLst/>
                        </a:rPr>
                        <a:t> detection</a:t>
                      </a:r>
                      <a:r>
                        <a:rPr lang="en-US" sz="650" kern="0" dirty="0" smtClean="0">
                          <a:effectLst/>
                        </a:rPr>
                        <a:t>, Region exiting detection</a:t>
                      </a:r>
                    </a:p>
                  </a:txBody>
                  <a:tcPr marL="44260" marR="44260" marT="0" marB="0" anchor="ctr">
                    <a:noFill/>
                  </a:tcPr>
                </a:tc>
              </a:tr>
              <a:tr h="150492">
                <a:tc>
                  <a:txBody>
                    <a:bodyPr/>
                    <a:lstStyle/>
                    <a:p>
                      <a:pPr algn="just">
                        <a:spcAft>
                          <a:spcPts val="0"/>
                        </a:spcAft>
                      </a:pPr>
                      <a:r>
                        <a:rPr lang="en-US" sz="650" kern="0">
                          <a:effectLst/>
                        </a:rPr>
                        <a:t>ROI encoding</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Support 24 areas with adjustable levels</a:t>
                      </a:r>
                      <a:endParaRPr lang="zh-CN" sz="650" kern="100" dirty="0">
                        <a:effectLst/>
                        <a:latin typeface="Times New Roman"/>
                        <a:ea typeface="宋体"/>
                      </a:endParaRPr>
                    </a:p>
                  </a:txBody>
                  <a:tcPr marL="44260" marR="44260" marT="0" marB="0" anchor="b">
                    <a:noFill/>
                  </a:tcPr>
                </a:tc>
              </a:tr>
              <a:tr h="150492">
                <a:tc gridSpan="2">
                  <a:txBody>
                    <a:bodyPr/>
                    <a:lstStyle/>
                    <a:p>
                      <a:pPr algn="just">
                        <a:spcAft>
                          <a:spcPts val="0"/>
                        </a:spcAft>
                      </a:pPr>
                      <a:r>
                        <a:rPr lang="en-US" sz="800" b="1" i="1" kern="0" dirty="0" smtClean="0">
                          <a:effectLst/>
                        </a:rPr>
                        <a:t>Infrared</a:t>
                      </a:r>
                      <a:endParaRPr lang="zh-CN" sz="800" b="1" i="1" kern="100" dirty="0">
                        <a:effectLst/>
                        <a:latin typeface="Times New Roman"/>
                        <a:ea typeface="宋体"/>
                      </a:endParaRPr>
                    </a:p>
                  </a:txBody>
                  <a:tcPr marL="44260" marR="44260" marT="0" marB="0" anchor="ctr">
                    <a:solidFill>
                      <a:schemeClr val="bg1">
                        <a:lumMod val="75000"/>
                      </a:schemeClr>
                    </a:solidFill>
                  </a:tcPr>
                </a:tc>
                <a:tc hMerge="1">
                  <a:txBody>
                    <a:bodyPr/>
                    <a:lstStyle/>
                    <a:p>
                      <a:pPr algn="l">
                        <a:spcAft>
                          <a:spcPts val="0"/>
                        </a:spcAft>
                      </a:pPr>
                      <a:endParaRPr lang="zh-CN" sz="650" kern="100" dirty="0">
                        <a:effectLst/>
                        <a:latin typeface="Times New Roman"/>
                        <a:ea typeface="宋体"/>
                      </a:endParaRPr>
                    </a:p>
                  </a:txBody>
                  <a:tcPr marL="44260" marR="44260" marT="0" marB="0" anchor="ctr">
                    <a:noFill/>
                  </a:tcPr>
                </a:tc>
              </a:tr>
              <a:tr h="150492">
                <a:tc>
                  <a:txBody>
                    <a:bodyPr/>
                    <a:lstStyle/>
                    <a:p>
                      <a:pPr algn="just">
                        <a:spcAft>
                          <a:spcPts val="0"/>
                        </a:spcAft>
                      </a:pPr>
                      <a:r>
                        <a:rPr lang="en-US" sz="650" kern="0" dirty="0">
                          <a:effectLst/>
                        </a:rPr>
                        <a:t>IR Distance</a:t>
                      </a:r>
                      <a:endParaRPr lang="zh-CN" sz="650" kern="100" dirty="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Up to 200m</a:t>
                      </a:r>
                      <a:endParaRPr lang="zh-CN" sz="650" kern="100" dirty="0">
                        <a:effectLst/>
                        <a:latin typeface="Times New Roman"/>
                        <a:ea typeface="宋体"/>
                      </a:endParaRPr>
                    </a:p>
                  </a:txBody>
                  <a:tcPr marL="44260" marR="44260" marT="0" marB="0" anchor="ctr">
                    <a:noFill/>
                  </a:tcPr>
                </a:tc>
              </a:tr>
              <a:tr h="150492">
                <a:tc>
                  <a:txBody>
                    <a:bodyPr/>
                    <a:lstStyle/>
                    <a:p>
                      <a:pPr algn="l">
                        <a:spcAft>
                          <a:spcPts val="0"/>
                        </a:spcAft>
                      </a:pPr>
                      <a:r>
                        <a:rPr lang="en-US" sz="650" kern="0">
                          <a:effectLst/>
                        </a:rPr>
                        <a:t>IR Intensity </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a:effectLst/>
                        </a:rPr>
                        <a:t>Automatically adjusted, depending on the zoom ratio</a:t>
                      </a:r>
                      <a:endParaRPr lang="zh-CN" sz="650" kern="100">
                        <a:effectLst/>
                        <a:latin typeface="Times New Roman"/>
                        <a:ea typeface="宋体"/>
                      </a:endParaRPr>
                    </a:p>
                  </a:txBody>
                  <a:tcPr marL="44260" marR="44260" marT="0" marB="0" anchor="ctr">
                    <a:noFill/>
                  </a:tcPr>
                </a:tc>
              </a:tr>
              <a:tr h="107432">
                <a:tc gridSpan="2">
                  <a:txBody>
                    <a:bodyPr/>
                    <a:lstStyle/>
                    <a:p>
                      <a:pPr algn="l">
                        <a:spcAft>
                          <a:spcPts val="0"/>
                        </a:spcAft>
                      </a:pPr>
                      <a:r>
                        <a:rPr lang="en-US" sz="800" b="1" i="1" kern="0" dirty="0">
                          <a:effectLst/>
                        </a:rPr>
                        <a:t>Alarm</a:t>
                      </a:r>
                      <a:endParaRPr lang="zh-CN" sz="800" b="1" i="1" kern="100" dirty="0">
                        <a:effectLst/>
                        <a:latin typeface="Times New Roman"/>
                        <a:ea typeface="宋体"/>
                      </a:endParaRPr>
                    </a:p>
                  </a:txBody>
                  <a:tcPr marL="44260" marR="44260" marT="0" marB="0" anchor="ctr">
                    <a:solidFill>
                      <a:schemeClr val="bg1">
                        <a:lumMod val="75000"/>
                      </a:schemeClr>
                    </a:solidFill>
                  </a:tcPr>
                </a:tc>
                <a:tc hMerge="1">
                  <a:txBody>
                    <a:bodyPr/>
                    <a:lstStyle/>
                    <a:p>
                      <a:endParaRPr lang="zh-CN" altLang="en-US"/>
                    </a:p>
                  </a:txBody>
                  <a:tcPr/>
                </a:tc>
              </a:tr>
              <a:tr h="107432">
                <a:tc>
                  <a:txBody>
                    <a:bodyPr/>
                    <a:lstStyle/>
                    <a:p>
                      <a:pPr algn="just">
                        <a:spcAft>
                          <a:spcPts val="0"/>
                        </a:spcAft>
                      </a:pPr>
                      <a:r>
                        <a:rPr lang="en-US" sz="650" kern="0" dirty="0">
                          <a:effectLst/>
                        </a:rPr>
                        <a:t>Alarm I/O</a:t>
                      </a:r>
                      <a:endParaRPr lang="zh-CN" sz="650" kern="100" dirty="0">
                        <a:effectLst/>
                        <a:latin typeface="Times New Roman"/>
                        <a:ea typeface="宋体"/>
                      </a:endParaRPr>
                    </a:p>
                  </a:txBody>
                  <a:tcPr marL="44260" marR="44260" marT="0" marB="0" anchor="ctr">
                    <a:noFill/>
                  </a:tcPr>
                </a:tc>
                <a:tc>
                  <a:txBody>
                    <a:bodyPr/>
                    <a:lstStyle/>
                    <a:p>
                      <a:pPr algn="l">
                        <a:spcAft>
                          <a:spcPts val="0"/>
                        </a:spcAft>
                      </a:pPr>
                      <a:r>
                        <a:rPr lang="en-US" sz="650" kern="0">
                          <a:effectLst/>
                        </a:rPr>
                        <a:t>7/2</a:t>
                      </a:r>
                      <a:endParaRPr lang="zh-CN" sz="650" kern="100">
                        <a:effectLst/>
                        <a:latin typeface="Times New Roman"/>
                        <a:ea typeface="宋体"/>
                      </a:endParaRPr>
                    </a:p>
                  </a:txBody>
                  <a:tcPr marL="44260" marR="44260" marT="0" marB="0" anchor="ctr">
                    <a:noFill/>
                  </a:tcPr>
                </a:tc>
              </a:tr>
              <a:tr h="291145">
                <a:tc>
                  <a:txBody>
                    <a:bodyPr/>
                    <a:lstStyle/>
                    <a:p>
                      <a:pPr algn="l">
                        <a:spcAft>
                          <a:spcPts val="0"/>
                        </a:spcAft>
                      </a:pPr>
                      <a:r>
                        <a:rPr lang="en-US" sz="650" kern="0" dirty="0">
                          <a:effectLst/>
                        </a:rPr>
                        <a:t>Alarm Trigger</a:t>
                      </a:r>
                      <a:endParaRPr lang="zh-CN" sz="650" kern="100" dirty="0">
                        <a:effectLst/>
                        <a:latin typeface="Times New Roman"/>
                        <a:ea typeface="宋体"/>
                      </a:endParaRPr>
                    </a:p>
                  </a:txBody>
                  <a:tcPr marL="44260" marR="44260" marT="0" marB="0" anchor="c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650" kern="0" dirty="0" smtClean="0">
                          <a:effectLst/>
                        </a:rPr>
                        <a:t>Face detection, Intrusion detection, Line crossing detection, Region entrance, Region exiting,  Audio exception detection, Motion detection, Dynamic analysis, Tampering alarm, Network disconnect, IP address conflict, Storage exception</a:t>
                      </a:r>
                      <a:endParaRPr lang="zh-CN" altLang="zh-CN" sz="650" kern="100" dirty="0">
                        <a:effectLst/>
                        <a:latin typeface="Times New Roman"/>
                        <a:ea typeface="+mn-ea"/>
                      </a:endParaRPr>
                    </a:p>
                  </a:txBody>
                  <a:tcPr marL="44260" marR="44260" marT="0" marB="0" anchor="ctr">
                    <a:noFill/>
                  </a:tcPr>
                </a:tc>
              </a:tr>
              <a:tr h="130050">
                <a:tc>
                  <a:txBody>
                    <a:bodyPr/>
                    <a:lstStyle/>
                    <a:p>
                      <a:pPr algn="just">
                        <a:spcAft>
                          <a:spcPts val="0"/>
                        </a:spcAft>
                      </a:pPr>
                      <a:r>
                        <a:rPr lang="en-US" sz="650" kern="0">
                          <a:effectLst/>
                        </a:rPr>
                        <a:t>Alarm Action</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Preset, Patrol, Pattern, Micro SD/SDHC card recording, Relay output, Notification on </a:t>
                      </a:r>
                      <a:r>
                        <a:rPr lang="en-US" sz="650" kern="0" dirty="0" smtClean="0">
                          <a:effectLst/>
                        </a:rPr>
                        <a:t>Client, Send Email, Upload to FTP, Trigger Channel </a:t>
                      </a:r>
                      <a:endParaRPr lang="zh-CN" sz="650" kern="100" dirty="0">
                        <a:effectLst/>
                        <a:latin typeface="Times New Roman"/>
                        <a:ea typeface="宋体"/>
                      </a:endParaRPr>
                    </a:p>
                  </a:txBody>
                  <a:tcPr marL="44260" marR="44260" marT="0" marB="0" anchor="ctr">
                    <a:noFill/>
                  </a:tcPr>
                </a:tc>
              </a:tr>
              <a:tr h="97048">
                <a:tc gridSpan="2">
                  <a:txBody>
                    <a:bodyPr/>
                    <a:lstStyle/>
                    <a:p>
                      <a:pPr algn="l">
                        <a:spcAft>
                          <a:spcPts val="0"/>
                        </a:spcAft>
                      </a:pPr>
                      <a:r>
                        <a:rPr lang="en-US" sz="800" b="1" i="1" kern="0" dirty="0" err="1">
                          <a:effectLst/>
                        </a:rPr>
                        <a:t>Input/Output</a:t>
                      </a:r>
                      <a:endParaRPr lang="zh-CN" sz="800" b="1" i="1" kern="100" dirty="0">
                        <a:effectLst/>
                        <a:latin typeface="Times New Roman"/>
                        <a:ea typeface="宋体"/>
                      </a:endParaRPr>
                    </a:p>
                  </a:txBody>
                  <a:tcPr marL="44260" marR="44260" marT="0" marB="0" anchor="ctr">
                    <a:solidFill>
                      <a:schemeClr val="bg1">
                        <a:lumMod val="75000"/>
                      </a:schemeClr>
                    </a:solidFill>
                  </a:tcPr>
                </a:tc>
                <a:tc hMerge="1">
                  <a:txBody>
                    <a:bodyPr/>
                    <a:lstStyle/>
                    <a:p>
                      <a:endParaRPr lang="zh-CN" altLang="en-US"/>
                    </a:p>
                  </a:txBody>
                  <a:tcPr/>
                </a:tc>
              </a:tr>
              <a:tr h="97048">
                <a:tc>
                  <a:txBody>
                    <a:bodyPr/>
                    <a:lstStyle/>
                    <a:p>
                      <a:pPr algn="just">
                        <a:spcAft>
                          <a:spcPts val="0"/>
                        </a:spcAft>
                      </a:pPr>
                      <a:r>
                        <a:rPr lang="en-US" sz="650" kern="0">
                          <a:effectLst/>
                        </a:rPr>
                        <a:t>Monitor Output</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a:effectLst/>
                        </a:rPr>
                        <a:t>1.0V[p-p] / 75Ω, NTSC (or PAL) composite, </a:t>
                      </a:r>
                      <a:r>
                        <a:rPr lang="en-US" sz="650" kern="0" smtClean="0">
                          <a:effectLst/>
                        </a:rPr>
                        <a:t>BNC (S/N ratio</a:t>
                      </a:r>
                      <a:r>
                        <a:rPr lang="zh-CN" altLang="en-US" sz="650" kern="0" smtClean="0">
                          <a:effectLst/>
                        </a:rPr>
                        <a:t>≥</a:t>
                      </a:r>
                      <a:r>
                        <a:rPr lang="zh-CN" altLang="en-US" sz="650" kern="0" baseline="0" smtClean="0">
                          <a:effectLst/>
                        </a:rPr>
                        <a:t> </a:t>
                      </a:r>
                      <a:r>
                        <a:rPr lang="en-US" altLang="zh-CN" sz="650" kern="0" baseline="0" smtClean="0">
                          <a:effectLst/>
                        </a:rPr>
                        <a:t>55dB</a:t>
                      </a:r>
                      <a:r>
                        <a:rPr lang="en-US" sz="650" kern="0" smtClean="0">
                          <a:effectLst/>
                        </a:rPr>
                        <a:t>)</a:t>
                      </a:r>
                      <a:endParaRPr lang="zh-CN" sz="650" kern="100">
                        <a:effectLst/>
                        <a:latin typeface="Times New Roman"/>
                        <a:ea typeface="宋体"/>
                      </a:endParaRPr>
                    </a:p>
                  </a:txBody>
                  <a:tcPr marL="44260" marR="44260" marT="0" marB="0" anchor="ctr">
                    <a:noFill/>
                  </a:tcPr>
                </a:tc>
              </a:tr>
              <a:tr h="133528">
                <a:tc>
                  <a:txBody>
                    <a:bodyPr/>
                    <a:lstStyle/>
                    <a:p>
                      <a:pPr algn="just">
                        <a:spcAft>
                          <a:spcPts val="0"/>
                        </a:spcAft>
                      </a:pPr>
                      <a:r>
                        <a:rPr lang="en-US" sz="650" kern="0" dirty="0">
                          <a:effectLst/>
                        </a:rPr>
                        <a:t>Audio Input</a:t>
                      </a:r>
                      <a:endParaRPr lang="zh-CN" sz="650" kern="100" dirty="0">
                        <a:effectLst/>
                        <a:latin typeface="Times New Roman"/>
                        <a:ea typeface="宋体"/>
                      </a:endParaRPr>
                    </a:p>
                  </a:txBody>
                  <a:tcPr marL="44260" marR="44260" marT="0" marB="0" anchor="ctr">
                    <a:noFill/>
                  </a:tcPr>
                </a:tc>
                <a:tc>
                  <a:txBody>
                    <a:bodyPr/>
                    <a:lstStyle/>
                    <a:p>
                      <a:pPr algn="l">
                        <a:spcAft>
                          <a:spcPts val="0"/>
                        </a:spcAft>
                      </a:pPr>
                      <a:r>
                        <a:rPr lang="en-US" sz="650" kern="0">
                          <a:effectLst/>
                        </a:rPr>
                        <a:t>1 Mic in/Line in interface, line input: 2-2.4V[p-p]; output impedance: 1KΩ, ±10% </a:t>
                      </a:r>
                      <a:endParaRPr lang="zh-CN" sz="650" kern="100">
                        <a:effectLst/>
                        <a:latin typeface="Times New Roman"/>
                        <a:ea typeface="宋体"/>
                      </a:endParaRPr>
                    </a:p>
                  </a:txBody>
                  <a:tcPr marL="44260" marR="44260" marT="0" marB="0" anchor="b">
                    <a:noFill/>
                  </a:tcPr>
                </a:tc>
              </a:tr>
              <a:tr h="129179">
                <a:tc>
                  <a:txBody>
                    <a:bodyPr/>
                    <a:lstStyle/>
                    <a:p>
                      <a:pPr algn="just">
                        <a:spcAft>
                          <a:spcPts val="0"/>
                        </a:spcAft>
                      </a:pPr>
                      <a:r>
                        <a:rPr lang="en-US" sz="650" kern="0">
                          <a:effectLst/>
                        </a:rPr>
                        <a:t>Audio Output</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a:effectLst/>
                        </a:rPr>
                        <a:t>1 Audio output interface, line level, impedance: 600Ω</a:t>
                      </a:r>
                      <a:endParaRPr lang="zh-CN" sz="650" kern="100">
                        <a:effectLst/>
                        <a:latin typeface="Times New Roman"/>
                        <a:ea typeface="宋体"/>
                      </a:endParaRPr>
                    </a:p>
                  </a:txBody>
                  <a:tcPr marL="44260" marR="44260" marT="0" marB="0" anchor="b">
                    <a:noFill/>
                  </a:tcPr>
                </a:tc>
              </a:tr>
              <a:tr h="129179">
                <a:tc gridSpan="2">
                  <a:txBody>
                    <a:bodyPr/>
                    <a:lstStyle/>
                    <a:p>
                      <a:pPr algn="l">
                        <a:spcAft>
                          <a:spcPts val="0"/>
                        </a:spcAft>
                      </a:pPr>
                      <a:r>
                        <a:rPr lang="en-US" sz="800" b="1" i="1" kern="0" dirty="0">
                          <a:effectLst/>
                        </a:rPr>
                        <a:t>Network</a:t>
                      </a:r>
                      <a:endParaRPr lang="zh-CN" sz="800" b="1" i="1" kern="100" dirty="0">
                        <a:effectLst/>
                        <a:latin typeface="Times New Roman"/>
                        <a:ea typeface="宋体"/>
                      </a:endParaRPr>
                    </a:p>
                  </a:txBody>
                  <a:tcPr marL="44260" marR="44260" marT="0" marB="0" anchor="ctr">
                    <a:solidFill>
                      <a:schemeClr val="bg1">
                        <a:lumMod val="75000"/>
                      </a:schemeClr>
                    </a:solidFill>
                  </a:tcPr>
                </a:tc>
                <a:tc hMerge="1">
                  <a:txBody>
                    <a:bodyPr/>
                    <a:lstStyle/>
                    <a:p>
                      <a:endParaRPr lang="zh-CN" altLang="en-US"/>
                    </a:p>
                  </a:txBody>
                  <a:tcPr/>
                </a:tc>
              </a:tr>
              <a:tr h="129179">
                <a:tc>
                  <a:txBody>
                    <a:bodyPr/>
                    <a:lstStyle/>
                    <a:p>
                      <a:pPr algn="l">
                        <a:spcAft>
                          <a:spcPts val="0"/>
                        </a:spcAft>
                      </a:pPr>
                      <a:r>
                        <a:rPr lang="en-US" sz="650" kern="0">
                          <a:effectLst/>
                        </a:rPr>
                        <a:t>Ethernet</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a:effectLst/>
                        </a:rPr>
                        <a:t>10Base-T / 100Base-TX, RJ45 connector </a:t>
                      </a:r>
                      <a:endParaRPr lang="zh-CN" sz="650" kern="100">
                        <a:effectLst/>
                        <a:latin typeface="Times New Roman"/>
                        <a:ea typeface="宋体"/>
                      </a:endParaRPr>
                    </a:p>
                  </a:txBody>
                  <a:tcPr marL="44260" marR="44260" marT="0" marB="0" anchor="ctr">
                    <a:noFill/>
                  </a:tcPr>
                </a:tc>
              </a:tr>
              <a:tr h="53183">
                <a:tc>
                  <a:txBody>
                    <a:bodyPr/>
                    <a:lstStyle/>
                    <a:p>
                      <a:pPr algn="just">
                        <a:spcAft>
                          <a:spcPts val="0"/>
                        </a:spcAft>
                      </a:pPr>
                      <a:r>
                        <a:rPr lang="en-US" sz="650" kern="0" dirty="0">
                          <a:effectLst/>
                        </a:rPr>
                        <a:t>Main Stream</a:t>
                      </a:r>
                      <a:endParaRPr lang="zh-CN" sz="650" kern="100" dirty="0">
                        <a:effectLst/>
                        <a:latin typeface="Times New Roman"/>
                        <a:ea typeface="宋体"/>
                      </a:endParaRPr>
                    </a:p>
                  </a:txBody>
                  <a:tcPr marL="44260" marR="44260" marT="0" marB="0" anchor="ctr">
                    <a:noFill/>
                  </a:tcPr>
                </a:tc>
                <a:tc>
                  <a:txBody>
                    <a:bodyPr/>
                    <a:lstStyle/>
                    <a:p>
                      <a:pPr algn="l">
                        <a:spcAft>
                          <a:spcPts val="0"/>
                        </a:spcAft>
                      </a:pPr>
                      <a:r>
                        <a:rPr lang="en-US" sz="600" dirty="0" smtClean="0"/>
                        <a:t>50 Hz: 25 fps (4096 × 2160, 3840 × 2160, 3072 × 1728, 2560 × 1440, 1920 × 1080, 1280 × 720) </a:t>
                      </a:r>
                    </a:p>
                    <a:p>
                      <a:pPr algn="l">
                        <a:spcAft>
                          <a:spcPts val="0"/>
                        </a:spcAft>
                      </a:pPr>
                      <a:r>
                        <a:rPr lang="en-US" sz="600" dirty="0" smtClean="0"/>
                        <a:t>60 Hz: 24 fps (4096 × 2160), 30 fps (3840 × 2160, 3072 × 1728, 2560 × 1440, 1920 × 1080, 1280 × 720)</a:t>
                      </a:r>
                      <a:endParaRPr lang="zh-CN" sz="600" kern="100" dirty="0">
                        <a:effectLst/>
                        <a:latin typeface="Times New Roman"/>
                        <a:ea typeface="宋体"/>
                      </a:endParaRPr>
                    </a:p>
                  </a:txBody>
                  <a:tcPr marL="44260" marR="44260" marT="0" marB="0" anchor="b">
                    <a:noFill/>
                  </a:tcPr>
                </a:tc>
              </a:tr>
              <a:tr h="129179">
                <a:tc>
                  <a:txBody>
                    <a:bodyPr/>
                    <a:lstStyle/>
                    <a:p>
                      <a:pPr algn="just">
                        <a:spcAft>
                          <a:spcPts val="0"/>
                        </a:spcAft>
                      </a:pPr>
                      <a:r>
                        <a:rPr lang="en-US" sz="650" kern="0">
                          <a:effectLst/>
                        </a:rPr>
                        <a:t>Sub Stream</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de-DE" sz="600" dirty="0" smtClean="0"/>
                        <a:t>50 Hz: 25 fps (704 × 576, 352 × 288, 176 × 144); 60 Hz: 30 fps (704 × 480, 640 × 480, 352 × 240)</a:t>
                      </a:r>
                      <a:endParaRPr lang="zh-CN" sz="600" kern="100" dirty="0">
                        <a:effectLst/>
                        <a:latin typeface="Times New Roman"/>
                        <a:ea typeface="宋体"/>
                      </a:endParaRPr>
                    </a:p>
                  </a:txBody>
                  <a:tcPr marL="44260" marR="44260" marT="0" marB="0" anchor="b">
                    <a:noFill/>
                  </a:tcPr>
                </a:tc>
              </a:tr>
              <a:tr h="194098">
                <a:tc>
                  <a:txBody>
                    <a:bodyPr/>
                    <a:lstStyle/>
                    <a:p>
                      <a:pPr algn="just">
                        <a:spcAft>
                          <a:spcPts val="0"/>
                        </a:spcAft>
                      </a:pPr>
                      <a:r>
                        <a:rPr lang="en-US" sz="650" kern="0">
                          <a:effectLst/>
                        </a:rPr>
                        <a:t>Third Stream</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de-DE" sz="600" dirty="0" smtClean="0"/>
                        <a:t>50 Hz: 25 fps (704 × 576, 352 × 288, 176 × 144); 60 Hz: 30 fps (704 × 480, 640 × 480, 352 × 240)</a:t>
                      </a:r>
                      <a:endParaRPr lang="zh-CN" altLang="en-US" sz="500" kern="100" dirty="0">
                        <a:effectLst/>
                        <a:latin typeface="Times New Roman"/>
                        <a:ea typeface="+mn-ea"/>
                      </a:endParaRPr>
                    </a:p>
                  </a:txBody>
                  <a:tcPr marL="44260" marR="44260" marT="0" marB="0" anchor="b">
                    <a:noFill/>
                  </a:tcPr>
                </a:tc>
              </a:tr>
              <a:tr h="129179">
                <a:tc>
                  <a:txBody>
                    <a:bodyPr/>
                    <a:lstStyle/>
                    <a:p>
                      <a:pPr algn="just">
                        <a:spcAft>
                          <a:spcPts val="0"/>
                        </a:spcAft>
                      </a:pPr>
                      <a:r>
                        <a:rPr lang="en-US" sz="650" kern="0">
                          <a:effectLst/>
                        </a:rPr>
                        <a:t>Image Compression</a:t>
                      </a:r>
                      <a:endParaRPr lang="zh-CN" sz="650" kern="100">
                        <a:effectLst/>
                        <a:latin typeface="Times New Roman"/>
                        <a:ea typeface="宋体"/>
                      </a:endParaRPr>
                    </a:p>
                  </a:txBody>
                  <a:tcPr marL="44260" marR="44260" marT="0" marB="0" anchor="ctr">
                    <a:noFill/>
                  </a:tcPr>
                </a:tc>
                <a:tc>
                  <a:txBody>
                    <a:bodyPr/>
                    <a:lstStyle/>
                    <a:p>
                      <a:pPr algn="l">
                        <a:spcAft>
                          <a:spcPts val="0"/>
                        </a:spcAft>
                      </a:pPr>
                      <a:r>
                        <a:rPr lang="en-US" sz="650" kern="0" dirty="0">
                          <a:effectLst/>
                        </a:rPr>
                        <a:t>H.264/MJPEG/MPEG4, H.264 encoding with Baseline/Main/High profile</a:t>
                      </a:r>
                      <a:endParaRPr lang="zh-CN" sz="650" kern="100" dirty="0">
                        <a:effectLst/>
                        <a:latin typeface="Times New Roman"/>
                        <a:ea typeface="宋体"/>
                      </a:endParaRPr>
                    </a:p>
                  </a:txBody>
                  <a:tcPr marL="44260" marR="44260" marT="0" marB="0" anchor="b">
                    <a:noFill/>
                  </a:tcPr>
                </a:tc>
              </a:tr>
            </a:tbl>
          </a:graphicData>
        </a:graphic>
      </p:graphicFrame>
      <p:sp>
        <p:nvSpPr>
          <p:cNvPr id="6" name="矩形 5"/>
          <p:cNvSpPr>
            <a:spLocks noChangeArrowheads="1"/>
          </p:cNvSpPr>
          <p:nvPr/>
        </p:nvSpPr>
        <p:spPr bwMode="auto">
          <a:xfrm>
            <a:off x="1844824" y="344488"/>
            <a:ext cx="3384376" cy="561975"/>
          </a:xfrm>
          <a:prstGeom prst="rect">
            <a:avLst/>
          </a:prstGeom>
          <a:noFill/>
          <a:ln w="12700">
            <a:noFill/>
            <a:miter lim="800000"/>
            <a:headEnd/>
            <a:tailEnd/>
          </a:ln>
          <a:extLst/>
        </p:spPr>
        <p:txBody>
          <a:bodyPr rot="0" vert="horz" wrap="square" lIns="182880" tIns="45720" rIns="182880" bIns="45720" anchor="ctr" anchorCtr="0" upright="1">
            <a:noAutofit/>
          </a:bodyPr>
          <a:lstStyle/>
          <a:p>
            <a:pPr>
              <a:spcAft>
                <a:spcPts val="0"/>
              </a:spcAft>
            </a:pPr>
            <a:r>
              <a:rPr lang="en-US" b="1" dirty="0" smtClean="0">
                <a:solidFill>
                  <a:srgbClr val="C00000"/>
                </a:solidFill>
                <a:latin typeface="Calibri" panose="020F0502020204030204" pitchFamily="34" charset="0"/>
                <a:ea typeface="宋体"/>
                <a:cs typeface="Times New Roman"/>
              </a:rPr>
              <a:t>HNP508A-IR/36X</a:t>
            </a:r>
            <a:endParaRPr lang="en-US" b="1" dirty="0">
              <a:solidFill>
                <a:srgbClr val="C00000"/>
              </a:solidFill>
              <a:latin typeface="Calibri" panose="020F0502020204030204" pitchFamily="34" charset="0"/>
              <a:ea typeface="宋体"/>
              <a:cs typeface="Times New Roman"/>
            </a:endParaRPr>
          </a:p>
          <a:p>
            <a:pPr>
              <a:spcAft>
                <a:spcPts val="0"/>
              </a:spcAft>
            </a:pPr>
            <a:r>
              <a:rPr lang="en-US" altLang="zh-CN" b="1" dirty="0" smtClean="0">
                <a:solidFill>
                  <a:srgbClr val="C00000"/>
                </a:solidFill>
                <a:latin typeface="Calibri" panose="020F0502020204030204" pitchFamily="34" charset="0"/>
                <a:ea typeface="宋体"/>
                <a:cs typeface="Times New Roman"/>
              </a:rPr>
              <a:t>8MP Smart </a:t>
            </a:r>
            <a:r>
              <a:rPr lang="en-US" altLang="zh-CN" b="1" dirty="0" smtClean="0">
                <a:solidFill>
                  <a:srgbClr val="C00000"/>
                </a:solidFill>
                <a:latin typeface="Calibri" panose="020F0502020204030204" pitchFamily="34" charset="0"/>
                <a:ea typeface="宋体"/>
                <a:cs typeface="Times New Roman"/>
              </a:rPr>
              <a:t>PTZ</a:t>
            </a:r>
            <a:endParaRPr lang="zh-CN" dirty="0">
              <a:solidFill>
                <a:srgbClr val="C00000"/>
              </a:solidFill>
              <a:effectLst/>
              <a:latin typeface="Calibri" panose="020F0502020204030204" pitchFamily="34" charset="0"/>
              <a:ea typeface="宋体"/>
              <a:cs typeface="Times New Roman"/>
            </a:endParaRPr>
          </a:p>
        </p:txBody>
      </p:sp>
      <p:pic>
        <p:nvPicPr>
          <p:cNvPr id="7" name="图片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912064" y="63633"/>
            <a:ext cx="1177873" cy="1713837"/>
          </a:xfrm>
          <a:prstGeom prst="rect">
            <a:avLst/>
          </a:prstGeom>
        </p:spPr>
      </p:pic>
    </p:spTree>
    <p:extLst>
      <p:ext uri="{BB962C8B-B14F-4D97-AF65-F5344CB8AC3E}">
        <p14:creationId xmlns:p14="http://schemas.microsoft.com/office/powerpoint/2010/main" xmlns="" val="84845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912064" y="63633"/>
            <a:ext cx="1177873" cy="1713837"/>
          </a:xfrm>
          <a:prstGeom prst="rect">
            <a:avLst/>
          </a:prstGeom>
        </p:spPr>
      </p:pic>
      <p:sp>
        <p:nvSpPr>
          <p:cNvPr id="8" name="圆角矩形 7"/>
          <p:cNvSpPr/>
          <p:nvPr/>
        </p:nvSpPr>
        <p:spPr>
          <a:xfrm>
            <a:off x="3165845" y="6120179"/>
            <a:ext cx="3499349" cy="2976314"/>
          </a:xfrm>
          <a:prstGeom prst="roundRect">
            <a:avLst>
              <a:gd name="adj" fmla="val 4233"/>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212976" y="5797351"/>
            <a:ext cx="1045479" cy="307777"/>
          </a:xfrm>
          <a:prstGeom prst="rect">
            <a:avLst/>
          </a:prstGeom>
          <a:noFill/>
          <a:ln>
            <a:noFill/>
          </a:ln>
        </p:spPr>
        <p:txBody>
          <a:bodyPr wrap="none">
            <a:spAutoFit/>
          </a:bodyPr>
          <a:lstStyle/>
          <a:p>
            <a:r>
              <a:rPr lang="en-US" altLang="zh-CN" sz="1400" b="1" kern="0" dirty="0" smtClean="0">
                <a:solidFill>
                  <a:schemeClr val="dk1"/>
                </a:solidFill>
                <a:latin typeface="Calibri" panose="020F0502020204030204" pitchFamily="34" charset="0"/>
                <a:cs typeface="Times New Roman"/>
              </a:rPr>
              <a:t>Accessories</a:t>
            </a:r>
            <a:endParaRPr lang="zh-CN" altLang="zh-CN" sz="1400" b="1" kern="0" dirty="0">
              <a:solidFill>
                <a:schemeClr val="dk1"/>
              </a:solidFill>
              <a:latin typeface="Calibri" panose="020F0502020204030204" pitchFamily="34" charset="0"/>
              <a:cs typeface="Times New Roman"/>
            </a:endParaRPr>
          </a:p>
        </p:txBody>
      </p:sp>
      <p:pic>
        <p:nvPicPr>
          <p:cNvPr id="4" name="图片 3"/>
          <p:cNvPicPr>
            <a:picLocks noChangeAspect="1"/>
          </p:cNvPicPr>
          <p:nvPr/>
        </p:nvPicPr>
        <p:blipFill>
          <a:blip r:embed="rId3" cstate="print"/>
          <a:stretch>
            <a:fillRect/>
          </a:stretch>
        </p:blipFill>
        <p:spPr>
          <a:xfrm>
            <a:off x="3406864" y="6475886"/>
            <a:ext cx="624877" cy="421330"/>
          </a:xfrm>
          <a:prstGeom prst="rect">
            <a:avLst/>
          </a:prstGeom>
        </p:spPr>
      </p:pic>
      <p:pic>
        <p:nvPicPr>
          <p:cNvPr id="5" name="图片 4"/>
          <p:cNvPicPr>
            <a:picLocks noChangeAspect="1"/>
          </p:cNvPicPr>
          <p:nvPr/>
        </p:nvPicPr>
        <p:blipFill>
          <a:blip r:embed="rId4" cstate="print"/>
          <a:stretch>
            <a:fillRect/>
          </a:stretch>
        </p:blipFill>
        <p:spPr>
          <a:xfrm>
            <a:off x="4124060" y="6471423"/>
            <a:ext cx="791460" cy="418226"/>
          </a:xfrm>
          <a:prstGeom prst="rect">
            <a:avLst/>
          </a:prstGeom>
        </p:spPr>
      </p:pic>
      <p:pic>
        <p:nvPicPr>
          <p:cNvPr id="6" name="图片 5"/>
          <p:cNvPicPr>
            <a:picLocks noChangeAspect="1"/>
          </p:cNvPicPr>
          <p:nvPr/>
        </p:nvPicPr>
        <p:blipFill>
          <a:blip r:embed="rId5" cstate="print"/>
          <a:stretch>
            <a:fillRect/>
          </a:stretch>
        </p:blipFill>
        <p:spPr>
          <a:xfrm>
            <a:off x="5016378" y="6443812"/>
            <a:ext cx="714572" cy="411707"/>
          </a:xfrm>
          <a:prstGeom prst="rect">
            <a:avLst/>
          </a:prstGeom>
        </p:spPr>
      </p:pic>
      <p:pic>
        <p:nvPicPr>
          <p:cNvPr id="7" name="图片 6"/>
          <p:cNvPicPr>
            <a:picLocks noChangeAspect="1"/>
          </p:cNvPicPr>
          <p:nvPr/>
        </p:nvPicPr>
        <p:blipFill>
          <a:blip r:embed="rId6" cstate="print"/>
          <a:stretch>
            <a:fillRect/>
          </a:stretch>
        </p:blipFill>
        <p:spPr>
          <a:xfrm>
            <a:off x="5887988" y="6413704"/>
            <a:ext cx="637356" cy="483512"/>
          </a:xfrm>
          <a:prstGeom prst="rect">
            <a:avLst/>
          </a:prstGeom>
        </p:spPr>
      </p:pic>
      <p:sp>
        <p:nvSpPr>
          <p:cNvPr id="36" name="矩形 35"/>
          <p:cNvSpPr/>
          <p:nvPr/>
        </p:nvSpPr>
        <p:spPr>
          <a:xfrm>
            <a:off x="3212976" y="6918702"/>
            <a:ext cx="847219" cy="338554"/>
          </a:xfrm>
          <a:prstGeom prst="rect">
            <a:avLst/>
          </a:prstGeom>
        </p:spPr>
        <p:txBody>
          <a:bodyPr wrap="square">
            <a:spAutoFit/>
          </a:bodyPr>
          <a:lstStyle/>
          <a:p>
            <a:pPr algn="ctr"/>
            <a:endParaRPr lang="en-US" altLang="zh-CN" sz="800" dirty="0" smtClean="0"/>
          </a:p>
          <a:p>
            <a:pPr algn="ctr"/>
            <a:r>
              <a:rPr lang="en-US" altLang="zh-CN" sz="800" dirty="0" smtClean="0">
                <a:latin typeface="+mj-lt"/>
              </a:rPr>
              <a:t>Wall Mount</a:t>
            </a:r>
            <a:endParaRPr lang="zh-CN" altLang="en-US" sz="800" dirty="0">
              <a:latin typeface="+mj-lt"/>
            </a:endParaRPr>
          </a:p>
        </p:txBody>
      </p:sp>
      <p:sp>
        <p:nvSpPr>
          <p:cNvPr id="37" name="矩形 36"/>
          <p:cNvSpPr/>
          <p:nvPr/>
        </p:nvSpPr>
        <p:spPr>
          <a:xfrm>
            <a:off x="3972418" y="6918702"/>
            <a:ext cx="1040758" cy="338554"/>
          </a:xfrm>
          <a:prstGeom prst="rect">
            <a:avLst/>
          </a:prstGeom>
        </p:spPr>
        <p:txBody>
          <a:bodyPr wrap="square">
            <a:spAutoFit/>
          </a:bodyPr>
          <a:lstStyle/>
          <a:p>
            <a:pPr algn="ctr"/>
            <a:endParaRPr lang="en-US" altLang="zh-CN" sz="800" dirty="0" smtClean="0"/>
          </a:p>
          <a:p>
            <a:pPr algn="ctr"/>
            <a:r>
              <a:rPr lang="en-US" altLang="zh-CN" sz="800" dirty="0" smtClean="0">
                <a:latin typeface="+mj-lt"/>
              </a:rPr>
              <a:t>Conner Mount</a:t>
            </a:r>
            <a:endParaRPr lang="zh-CN" altLang="en-US" sz="800" dirty="0">
              <a:latin typeface="+mj-lt"/>
            </a:endParaRPr>
          </a:p>
        </p:txBody>
      </p:sp>
      <p:sp>
        <p:nvSpPr>
          <p:cNvPr id="39" name="矩形 38"/>
          <p:cNvSpPr/>
          <p:nvPr/>
        </p:nvSpPr>
        <p:spPr>
          <a:xfrm>
            <a:off x="4869160" y="6918702"/>
            <a:ext cx="864096" cy="338554"/>
          </a:xfrm>
          <a:prstGeom prst="rect">
            <a:avLst/>
          </a:prstGeom>
        </p:spPr>
        <p:txBody>
          <a:bodyPr wrap="square">
            <a:spAutoFit/>
          </a:bodyPr>
          <a:lstStyle/>
          <a:p>
            <a:pPr algn="ctr"/>
            <a:endParaRPr lang="en-US" altLang="zh-CN" sz="800" dirty="0" smtClean="0"/>
          </a:p>
          <a:p>
            <a:pPr algn="ctr"/>
            <a:r>
              <a:rPr lang="en-US" altLang="zh-CN" sz="800" dirty="0" smtClean="0">
                <a:latin typeface="+mj-lt"/>
              </a:rPr>
              <a:t>Pole Mount</a:t>
            </a:r>
            <a:endParaRPr lang="zh-CN" altLang="en-US" sz="800" dirty="0">
              <a:latin typeface="+mj-lt"/>
            </a:endParaRPr>
          </a:p>
        </p:txBody>
      </p:sp>
      <p:sp>
        <p:nvSpPr>
          <p:cNvPr id="40" name="矩形 39"/>
          <p:cNvSpPr/>
          <p:nvPr/>
        </p:nvSpPr>
        <p:spPr>
          <a:xfrm>
            <a:off x="5705872" y="6918702"/>
            <a:ext cx="891480" cy="338554"/>
          </a:xfrm>
          <a:prstGeom prst="rect">
            <a:avLst/>
          </a:prstGeom>
        </p:spPr>
        <p:txBody>
          <a:bodyPr wrap="square">
            <a:spAutoFit/>
          </a:bodyPr>
          <a:lstStyle/>
          <a:p>
            <a:pPr algn="ctr"/>
            <a:endParaRPr lang="en-US" altLang="zh-CN" sz="800" dirty="0" smtClean="0"/>
          </a:p>
          <a:p>
            <a:pPr algn="ctr"/>
            <a:r>
              <a:rPr lang="en-US" altLang="zh-CN" sz="800" dirty="0" smtClean="0">
                <a:latin typeface="+mj-lt"/>
              </a:rPr>
              <a:t>Box Mount</a:t>
            </a:r>
            <a:endParaRPr lang="zh-CN" altLang="en-US" sz="800" dirty="0">
              <a:latin typeface="+mj-lt"/>
            </a:endParaRPr>
          </a:p>
        </p:txBody>
      </p:sp>
      <p:sp>
        <p:nvSpPr>
          <p:cNvPr id="53" name="圆角矩形 52"/>
          <p:cNvSpPr/>
          <p:nvPr/>
        </p:nvSpPr>
        <p:spPr>
          <a:xfrm>
            <a:off x="116632" y="6120179"/>
            <a:ext cx="2959826" cy="2976314"/>
          </a:xfrm>
          <a:prstGeom prst="roundRect">
            <a:avLst>
              <a:gd name="adj" fmla="val 3552"/>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2" name="图片 51"/>
          <p:cNvPicPr>
            <a:picLocks noChangeAspect="1"/>
          </p:cNvPicPr>
          <p:nvPr/>
        </p:nvPicPr>
        <p:blipFill>
          <a:blip r:embed="rId7" cstate="print"/>
          <a:stretch>
            <a:fillRect/>
          </a:stretch>
        </p:blipFill>
        <p:spPr>
          <a:xfrm>
            <a:off x="214770" y="6614370"/>
            <a:ext cx="2793590" cy="2161183"/>
          </a:xfrm>
          <a:prstGeom prst="rect">
            <a:avLst/>
          </a:prstGeom>
        </p:spPr>
      </p:pic>
      <p:sp>
        <p:nvSpPr>
          <p:cNvPr id="54" name="矩形 53"/>
          <p:cNvSpPr/>
          <p:nvPr/>
        </p:nvSpPr>
        <p:spPr>
          <a:xfrm>
            <a:off x="188640" y="5797351"/>
            <a:ext cx="1056700" cy="307777"/>
          </a:xfrm>
          <a:prstGeom prst="rect">
            <a:avLst/>
          </a:prstGeom>
          <a:noFill/>
          <a:ln>
            <a:noFill/>
          </a:ln>
        </p:spPr>
        <p:txBody>
          <a:bodyPr wrap="none">
            <a:spAutoFit/>
          </a:bodyPr>
          <a:lstStyle/>
          <a:p>
            <a:r>
              <a:rPr lang="en-US" altLang="zh-CN" sz="1400" b="1" kern="0" dirty="0">
                <a:solidFill>
                  <a:schemeClr val="dk1"/>
                </a:solidFill>
                <a:latin typeface="Calibri" panose="020F0502020204030204" pitchFamily="34" charset="0"/>
                <a:cs typeface="Times New Roman"/>
              </a:rPr>
              <a:t>Dimensions</a:t>
            </a:r>
            <a:endParaRPr lang="zh-CN" altLang="zh-CN" sz="1400" b="1" kern="0" dirty="0">
              <a:solidFill>
                <a:schemeClr val="dk1"/>
              </a:solidFill>
              <a:latin typeface="Calibri" panose="020F0502020204030204" pitchFamily="34" charset="0"/>
              <a:cs typeface="Times New Roman"/>
            </a:endParaRPr>
          </a:p>
        </p:txBody>
      </p:sp>
      <p:graphicFrame>
        <p:nvGraphicFramePr>
          <p:cNvPr id="12" name="表格 11"/>
          <p:cNvGraphicFramePr>
            <a:graphicFrameLocks noGrp="1"/>
          </p:cNvGraphicFramePr>
          <p:nvPr>
            <p:extLst>
              <p:ext uri="{D42A27DB-BD31-4B8C-83A1-F6EECF244321}">
                <p14:modId xmlns:p14="http://schemas.microsoft.com/office/powerpoint/2010/main" xmlns="" val="4017334003"/>
              </p:ext>
            </p:extLst>
          </p:nvPr>
        </p:nvGraphicFramePr>
        <p:xfrm>
          <a:off x="519261" y="2288704"/>
          <a:ext cx="5915025" cy="3211195"/>
        </p:xfrm>
        <a:graphic>
          <a:graphicData uri="http://schemas.openxmlformats.org/drawingml/2006/table">
            <a:tbl>
              <a:tblPr>
                <a:tableStyleId>{5C22544A-7EE6-4342-B048-85BDC9FD1C3A}</a:tableStyleId>
              </a:tblPr>
              <a:tblGrid>
                <a:gridCol w="1266281"/>
                <a:gridCol w="4648744"/>
              </a:tblGrid>
              <a:tr h="188595">
                <a:tc>
                  <a:txBody>
                    <a:bodyPr/>
                    <a:lstStyle/>
                    <a:p>
                      <a:pPr algn="just">
                        <a:spcAft>
                          <a:spcPts val="0"/>
                        </a:spcAft>
                      </a:pPr>
                      <a:r>
                        <a:rPr lang="en-US" sz="650" kern="0" dirty="0">
                          <a:effectLst/>
                        </a:rPr>
                        <a:t>Audio Compression</a:t>
                      </a:r>
                      <a:endParaRPr lang="zh-CN" sz="650" kern="100" dirty="0">
                        <a:effectLst/>
                        <a:latin typeface="Times New Roman"/>
                        <a:ea typeface="宋体"/>
                      </a:endParaRPr>
                    </a:p>
                  </a:txBody>
                  <a:tcPr marL="68580" marR="68580" marT="0" marB="0" anchor="ctr">
                    <a:noFill/>
                  </a:tcPr>
                </a:tc>
                <a:tc>
                  <a:txBody>
                    <a:bodyPr/>
                    <a:lstStyle/>
                    <a:p>
                      <a:pPr algn="l">
                        <a:spcAft>
                          <a:spcPts val="0"/>
                        </a:spcAft>
                      </a:pPr>
                      <a:r>
                        <a:rPr lang="en-US" sz="650" kern="0" dirty="0" smtClean="0">
                          <a:effectLst/>
                        </a:rPr>
                        <a:t>G.711ulaw/G.711alaw/G.726/MP2L2/G.722/PCM</a:t>
                      </a:r>
                      <a:endParaRPr lang="zh-CN" sz="650" kern="100" dirty="0">
                        <a:effectLst/>
                        <a:latin typeface="Times New Roman"/>
                        <a:ea typeface="宋体"/>
                      </a:endParaRPr>
                    </a:p>
                  </a:txBody>
                  <a:tcPr marL="68580" marR="68580" marT="0" marB="0" anchor="b">
                    <a:noFill/>
                  </a:tcPr>
                </a:tc>
              </a:tr>
              <a:tr h="188595">
                <a:tc>
                  <a:txBody>
                    <a:bodyPr/>
                    <a:lstStyle/>
                    <a:p>
                      <a:pPr algn="l">
                        <a:spcAft>
                          <a:spcPts val="0"/>
                        </a:spcAft>
                      </a:pPr>
                      <a:r>
                        <a:rPr lang="en-US" sz="650" kern="0">
                          <a:effectLst/>
                        </a:rPr>
                        <a:t>Protocols</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a:effectLst/>
                        </a:rPr>
                        <a:t>IPv4/IPv6, HTTP, HTTPS, 802.1X, QoS, FTP, SMTP, UPnP, SNMP, DNS, DDNS, NTP, RTSP, RTP, TCP, UDP, IGMP, ICMP, DHCP, PPPoE</a:t>
                      </a:r>
                      <a:endParaRPr lang="zh-CN" sz="650" kern="100">
                        <a:effectLst/>
                        <a:latin typeface="Times New Roman"/>
                        <a:ea typeface="宋体"/>
                      </a:endParaRPr>
                    </a:p>
                  </a:txBody>
                  <a:tcPr marL="68580" marR="68580" marT="0" marB="0" anchor="b">
                    <a:noFill/>
                  </a:tcPr>
                </a:tc>
              </a:tr>
              <a:tr h="188595">
                <a:tc>
                  <a:txBody>
                    <a:bodyPr/>
                    <a:lstStyle/>
                    <a:p>
                      <a:pPr algn="l">
                        <a:spcAft>
                          <a:spcPts val="0"/>
                        </a:spcAft>
                      </a:pPr>
                      <a:r>
                        <a:rPr lang="en-US" sz="650" kern="0">
                          <a:effectLst/>
                        </a:rPr>
                        <a:t>Simultaneous Live View</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Up to 20 users</a:t>
                      </a:r>
                      <a:endParaRPr lang="zh-CN" sz="650" kern="100" dirty="0">
                        <a:effectLst/>
                        <a:latin typeface="Times New Roman"/>
                        <a:ea typeface="宋体"/>
                      </a:endParaRPr>
                    </a:p>
                  </a:txBody>
                  <a:tcPr marL="68580" marR="68580" marT="0" marB="0" anchor="b">
                    <a:noFill/>
                  </a:tcPr>
                </a:tc>
              </a:tr>
              <a:tr h="188595">
                <a:tc>
                  <a:txBody>
                    <a:bodyPr/>
                    <a:lstStyle/>
                    <a:p>
                      <a:pPr algn="just">
                        <a:spcAft>
                          <a:spcPts val="0"/>
                        </a:spcAft>
                      </a:pPr>
                      <a:r>
                        <a:rPr lang="en-US" sz="650" kern="0">
                          <a:effectLst/>
                        </a:rPr>
                        <a:t>Mini SD Memory Card</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Support up to </a:t>
                      </a:r>
                      <a:r>
                        <a:rPr lang="en-US" sz="650" kern="0" dirty="0" smtClean="0">
                          <a:effectLst/>
                        </a:rPr>
                        <a:t>128GB </a:t>
                      </a:r>
                      <a:r>
                        <a:rPr lang="en-US" sz="650" kern="0" dirty="0">
                          <a:effectLst/>
                        </a:rPr>
                        <a:t>Micro SD/SDHC/SDXC card. Support Edge recording</a:t>
                      </a:r>
                      <a:endParaRPr lang="zh-CN" sz="650" kern="100" dirty="0">
                        <a:effectLst/>
                        <a:latin typeface="Times New Roman"/>
                        <a:ea typeface="宋体"/>
                      </a:endParaRPr>
                    </a:p>
                  </a:txBody>
                  <a:tcPr marL="68580" marR="68580" marT="0" marB="0" anchor="b">
                    <a:noFill/>
                  </a:tcPr>
                </a:tc>
              </a:tr>
              <a:tr h="188595">
                <a:tc>
                  <a:txBody>
                    <a:bodyPr/>
                    <a:lstStyle/>
                    <a:p>
                      <a:pPr algn="just">
                        <a:spcAft>
                          <a:spcPts val="0"/>
                        </a:spcAft>
                      </a:pPr>
                      <a:r>
                        <a:rPr lang="en-US" sz="650" kern="0">
                          <a:effectLst/>
                        </a:rPr>
                        <a:t>User/Host Level</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Up to 32 users,3 Levels: Administrator, Operator and User</a:t>
                      </a:r>
                      <a:endParaRPr lang="zh-CN" sz="650" kern="100" dirty="0">
                        <a:effectLst/>
                        <a:latin typeface="Times New Roman"/>
                        <a:ea typeface="宋体"/>
                      </a:endParaRPr>
                    </a:p>
                  </a:txBody>
                  <a:tcPr marL="68580" marR="68580" marT="0" marB="0" anchor="b">
                    <a:noFill/>
                  </a:tcPr>
                </a:tc>
              </a:tr>
              <a:tr h="188595">
                <a:tc>
                  <a:txBody>
                    <a:bodyPr/>
                    <a:lstStyle/>
                    <a:p>
                      <a:pPr algn="l">
                        <a:spcAft>
                          <a:spcPts val="0"/>
                        </a:spcAft>
                      </a:pPr>
                      <a:r>
                        <a:rPr lang="en-US" sz="650" kern="0">
                          <a:effectLst/>
                        </a:rPr>
                        <a:t>Security Measures</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User authentication (ID and PW); Host authentication (MAC address); IP address filtering</a:t>
                      </a:r>
                      <a:endParaRPr lang="zh-CN" sz="650" kern="100" dirty="0">
                        <a:effectLst/>
                        <a:latin typeface="Times New Roman"/>
                        <a:ea typeface="宋体"/>
                      </a:endParaRPr>
                    </a:p>
                  </a:txBody>
                  <a:tcPr marL="68580" marR="68580" marT="0" marB="0" anchor="b">
                    <a:noFill/>
                  </a:tcPr>
                </a:tc>
              </a:tr>
              <a:tr h="188595">
                <a:tc gridSpan="2">
                  <a:txBody>
                    <a:bodyPr/>
                    <a:lstStyle/>
                    <a:p>
                      <a:pPr algn="l">
                        <a:spcAft>
                          <a:spcPts val="0"/>
                        </a:spcAft>
                      </a:pPr>
                      <a:r>
                        <a:rPr lang="en-US" sz="800" b="1" i="1" kern="0" dirty="0">
                          <a:effectLst/>
                        </a:rPr>
                        <a:t>System Integration</a:t>
                      </a:r>
                      <a:endParaRPr lang="zh-CN" sz="800" b="1" i="1" kern="100" dirty="0">
                        <a:effectLst/>
                        <a:latin typeface="Times New Roman"/>
                        <a:ea typeface="宋体"/>
                      </a:endParaRPr>
                    </a:p>
                  </a:txBody>
                  <a:tcPr marL="68580" marR="68580" marT="0" marB="0" anchor="ctr">
                    <a:solidFill>
                      <a:schemeClr val="bg1">
                        <a:lumMod val="75000"/>
                      </a:schemeClr>
                    </a:solidFill>
                  </a:tcPr>
                </a:tc>
                <a:tc hMerge="1">
                  <a:txBody>
                    <a:bodyPr/>
                    <a:lstStyle/>
                    <a:p>
                      <a:endParaRPr lang="zh-CN" altLang="en-US"/>
                    </a:p>
                  </a:txBody>
                  <a:tcPr/>
                </a:tc>
              </a:tr>
              <a:tr h="188595">
                <a:tc>
                  <a:txBody>
                    <a:bodyPr/>
                    <a:lstStyle/>
                    <a:p>
                      <a:pPr algn="l">
                        <a:spcAft>
                          <a:spcPts val="0"/>
                        </a:spcAft>
                      </a:pPr>
                      <a:r>
                        <a:rPr lang="en-US" sz="650" kern="0" dirty="0">
                          <a:effectLst/>
                        </a:rPr>
                        <a:t>Application programming</a:t>
                      </a:r>
                      <a:endParaRPr lang="zh-CN" sz="650" kern="100" dirty="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Open-ended API, support ONVIF, </a:t>
                      </a:r>
                      <a:r>
                        <a:rPr lang="en-US" sz="650" kern="0" dirty="0" smtClean="0">
                          <a:effectLst/>
                        </a:rPr>
                        <a:t>PSIA,</a:t>
                      </a:r>
                      <a:r>
                        <a:rPr lang="en-US" sz="650" kern="0" baseline="0" dirty="0" smtClean="0">
                          <a:effectLst/>
                        </a:rPr>
                        <a:t> </a:t>
                      </a:r>
                      <a:r>
                        <a:rPr lang="en-US" sz="650" kern="0" dirty="0" smtClean="0">
                          <a:effectLst/>
                        </a:rPr>
                        <a:t>CGI</a:t>
                      </a:r>
                      <a:r>
                        <a:rPr lang="en-US" sz="650" kern="0" baseline="0" dirty="0" smtClean="0">
                          <a:effectLst/>
                        </a:rPr>
                        <a:t> and </a:t>
                      </a:r>
                      <a:r>
                        <a:rPr lang="en-US" sz="650" kern="0" dirty="0" err="1" smtClean="0">
                          <a:effectLst/>
                        </a:rPr>
                        <a:t>Genetec</a:t>
                      </a:r>
                      <a:endParaRPr lang="zh-CN" sz="650" kern="100" dirty="0">
                        <a:effectLst/>
                        <a:latin typeface="Times New Roman"/>
                        <a:ea typeface="宋体"/>
                      </a:endParaRPr>
                    </a:p>
                  </a:txBody>
                  <a:tcPr marL="68580" marR="68580" marT="0" marB="0" anchor="ctr">
                    <a:noFill/>
                  </a:tcPr>
                </a:tc>
              </a:tr>
              <a:tr h="188595">
                <a:tc>
                  <a:txBody>
                    <a:bodyPr/>
                    <a:lstStyle/>
                    <a:p>
                      <a:pPr algn="l">
                        <a:spcAft>
                          <a:spcPts val="0"/>
                        </a:spcAft>
                      </a:pPr>
                      <a:r>
                        <a:rPr lang="en-US" sz="650" kern="0">
                          <a:effectLst/>
                        </a:rPr>
                        <a:t>Web Browser</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IE 7+, Chrome 18 +, Firefox 5.0 +, Safari 5.02 +, support multi-language</a:t>
                      </a:r>
                      <a:endParaRPr lang="zh-CN" sz="650" kern="100" dirty="0">
                        <a:effectLst/>
                        <a:latin typeface="Times New Roman"/>
                        <a:ea typeface="宋体"/>
                      </a:endParaRPr>
                    </a:p>
                  </a:txBody>
                  <a:tcPr marL="68580" marR="68580" marT="0" marB="0" anchor="ctr">
                    <a:noFill/>
                  </a:tcPr>
                </a:tc>
              </a:tr>
              <a:tr h="161925">
                <a:tc>
                  <a:txBody>
                    <a:bodyPr/>
                    <a:lstStyle/>
                    <a:p>
                      <a:pPr algn="just">
                        <a:spcAft>
                          <a:spcPts val="0"/>
                        </a:spcAft>
                      </a:pPr>
                      <a:r>
                        <a:rPr lang="en-US" sz="650" kern="0">
                          <a:effectLst/>
                        </a:rPr>
                        <a:t>RS-485 Protocols</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HIKVISION, </a:t>
                      </a:r>
                      <a:r>
                        <a:rPr lang="en-US" sz="650" kern="0" dirty="0" err="1">
                          <a:effectLst/>
                        </a:rPr>
                        <a:t>Pelco</a:t>
                      </a:r>
                      <a:r>
                        <a:rPr lang="en-US" sz="650" kern="0" dirty="0">
                          <a:effectLst/>
                        </a:rPr>
                        <a:t>-P, </a:t>
                      </a:r>
                      <a:r>
                        <a:rPr lang="en-US" sz="650" kern="0" dirty="0" err="1">
                          <a:effectLst/>
                        </a:rPr>
                        <a:t>Pelco</a:t>
                      </a:r>
                      <a:r>
                        <a:rPr lang="en-US" sz="650" kern="0" dirty="0">
                          <a:effectLst/>
                        </a:rPr>
                        <a:t>-D, self-adaptive</a:t>
                      </a:r>
                      <a:endParaRPr lang="zh-CN" sz="650" kern="100" dirty="0">
                        <a:effectLst/>
                        <a:latin typeface="Times New Roman"/>
                        <a:ea typeface="宋体"/>
                      </a:endParaRPr>
                    </a:p>
                  </a:txBody>
                  <a:tcPr marL="68580" marR="68580" marT="0" marB="0" anchor="ctr">
                    <a:noFill/>
                  </a:tcPr>
                </a:tc>
              </a:tr>
              <a:tr h="180340">
                <a:tc>
                  <a:txBody>
                    <a:bodyPr/>
                    <a:lstStyle/>
                    <a:p>
                      <a:pPr algn="just">
                        <a:spcAft>
                          <a:spcPts val="0"/>
                        </a:spcAft>
                      </a:pPr>
                      <a:r>
                        <a:rPr lang="en-US" sz="650" kern="0">
                          <a:effectLst/>
                        </a:rPr>
                        <a:t>Power </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High-PoE&amp;24 VAC, Max.60W</a:t>
                      </a:r>
                      <a:endParaRPr lang="zh-CN" sz="650" kern="100" dirty="0">
                        <a:effectLst/>
                        <a:latin typeface="Times New Roman"/>
                        <a:ea typeface="宋体"/>
                      </a:endParaRPr>
                    </a:p>
                  </a:txBody>
                  <a:tcPr marL="68580" marR="68580" marT="0" marB="0" anchor="ctr">
                    <a:noFill/>
                  </a:tcPr>
                </a:tc>
              </a:tr>
              <a:tr h="161925">
                <a:tc>
                  <a:txBody>
                    <a:bodyPr/>
                    <a:lstStyle/>
                    <a:p>
                      <a:pPr algn="just">
                        <a:spcAft>
                          <a:spcPts val="0"/>
                        </a:spcAft>
                      </a:pPr>
                      <a:r>
                        <a:rPr lang="en-US" sz="650" kern="0">
                          <a:effectLst/>
                        </a:rPr>
                        <a:t>Working Temperature</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-40</a:t>
                      </a:r>
                      <a:r>
                        <a:rPr lang="zh-CN" sz="650" kern="0" dirty="0">
                          <a:effectLst/>
                        </a:rPr>
                        <a:t>°</a:t>
                      </a:r>
                      <a:r>
                        <a:rPr lang="en-US" sz="650" kern="0" dirty="0">
                          <a:effectLst/>
                        </a:rPr>
                        <a:t>C ~ 65</a:t>
                      </a:r>
                      <a:r>
                        <a:rPr lang="zh-CN" sz="650" kern="0" dirty="0">
                          <a:effectLst/>
                        </a:rPr>
                        <a:t>°</a:t>
                      </a:r>
                      <a:r>
                        <a:rPr lang="en-US" sz="650" kern="0" dirty="0">
                          <a:effectLst/>
                        </a:rPr>
                        <a:t>C (-40</a:t>
                      </a:r>
                      <a:r>
                        <a:rPr lang="zh-CN" sz="650" kern="0" dirty="0">
                          <a:effectLst/>
                        </a:rPr>
                        <a:t>°</a:t>
                      </a:r>
                      <a:r>
                        <a:rPr lang="en-US" sz="650" kern="0" dirty="0">
                          <a:effectLst/>
                        </a:rPr>
                        <a:t>F ~ 149</a:t>
                      </a:r>
                      <a:r>
                        <a:rPr lang="zh-CN" sz="650" kern="0" dirty="0">
                          <a:effectLst/>
                        </a:rPr>
                        <a:t>°</a:t>
                      </a:r>
                      <a:r>
                        <a:rPr lang="en-US" sz="650" kern="0" dirty="0">
                          <a:effectLst/>
                        </a:rPr>
                        <a:t>F)</a:t>
                      </a:r>
                      <a:endParaRPr lang="zh-CN" sz="650" kern="100" dirty="0">
                        <a:effectLst/>
                        <a:latin typeface="Times New Roman"/>
                        <a:ea typeface="宋体"/>
                      </a:endParaRPr>
                    </a:p>
                  </a:txBody>
                  <a:tcPr marL="68580" marR="68580" marT="0" marB="0" anchor="ctr">
                    <a:noFill/>
                  </a:tcPr>
                </a:tc>
              </a:tr>
              <a:tr h="161925">
                <a:tc>
                  <a:txBody>
                    <a:bodyPr/>
                    <a:lstStyle/>
                    <a:p>
                      <a:pPr algn="just">
                        <a:spcAft>
                          <a:spcPts val="0"/>
                        </a:spcAft>
                      </a:pPr>
                      <a:r>
                        <a:rPr lang="en-US" sz="650" kern="0">
                          <a:effectLst/>
                        </a:rPr>
                        <a:t>Humidity</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90% or less</a:t>
                      </a:r>
                      <a:endParaRPr lang="zh-CN" sz="650" kern="100" dirty="0">
                        <a:effectLst/>
                        <a:latin typeface="Times New Roman"/>
                        <a:ea typeface="宋体"/>
                      </a:endParaRPr>
                    </a:p>
                  </a:txBody>
                  <a:tcPr marL="68580" marR="68580" marT="0" marB="0" anchor="ctr">
                    <a:noFill/>
                  </a:tcPr>
                </a:tc>
              </a:tr>
              <a:tr h="161925">
                <a:tc>
                  <a:txBody>
                    <a:bodyPr/>
                    <a:lstStyle/>
                    <a:p>
                      <a:pPr algn="just">
                        <a:spcAft>
                          <a:spcPts val="0"/>
                        </a:spcAft>
                      </a:pPr>
                      <a:r>
                        <a:rPr lang="en-US" sz="650" kern="100">
                          <a:effectLst/>
                        </a:rPr>
                        <a:t>Protection Level</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a:effectLst/>
                        </a:rPr>
                        <a:t>IP66, IK10, TVS 6,000V lightning protection, surge protection and voltage transient protection</a:t>
                      </a:r>
                      <a:endParaRPr lang="zh-CN" sz="650" kern="100">
                        <a:effectLst/>
                        <a:latin typeface="Times New Roman"/>
                        <a:ea typeface="宋体"/>
                      </a:endParaRPr>
                    </a:p>
                  </a:txBody>
                  <a:tcPr marL="68580" marR="68580" marT="0" marB="0" anchor="ctr">
                    <a:noFill/>
                  </a:tcPr>
                </a:tc>
              </a:tr>
              <a:tr h="161925">
                <a:tc>
                  <a:txBody>
                    <a:bodyPr/>
                    <a:lstStyle/>
                    <a:p>
                      <a:pPr algn="just">
                        <a:spcAft>
                          <a:spcPts val="0"/>
                        </a:spcAft>
                      </a:pPr>
                      <a:r>
                        <a:rPr lang="en-US" sz="650" kern="0">
                          <a:effectLst/>
                        </a:rPr>
                        <a:t>Certification</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a:effectLst/>
                        </a:rPr>
                        <a:t>FCC, CE, UL, RoHS, IEC/EN 61000, IEC/EN 55022, IEC/EN 55024, IEC /EN60950-1</a:t>
                      </a:r>
                      <a:endParaRPr lang="zh-CN" sz="650" kern="100">
                        <a:effectLst/>
                        <a:latin typeface="Times New Roman"/>
                        <a:ea typeface="宋体"/>
                      </a:endParaRPr>
                    </a:p>
                  </a:txBody>
                  <a:tcPr marL="68580" marR="68580" marT="0" marB="0" anchor="ctr">
                    <a:noFill/>
                  </a:tcPr>
                </a:tc>
              </a:tr>
              <a:tr h="161925">
                <a:tc>
                  <a:txBody>
                    <a:bodyPr/>
                    <a:lstStyle/>
                    <a:p>
                      <a:pPr algn="just">
                        <a:spcAft>
                          <a:spcPts val="0"/>
                        </a:spcAft>
                      </a:pPr>
                      <a:r>
                        <a:rPr lang="en-US" sz="650" kern="0">
                          <a:effectLst/>
                        </a:rPr>
                        <a:t>Dimensions </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Φ266.6(mm)×365.2(mm)</a:t>
                      </a:r>
                      <a:endParaRPr lang="zh-CN" sz="650" kern="100" dirty="0">
                        <a:effectLst/>
                        <a:latin typeface="Times New Roman"/>
                        <a:ea typeface="宋体"/>
                      </a:endParaRPr>
                    </a:p>
                  </a:txBody>
                  <a:tcPr marL="68580" marR="68580" marT="0" marB="0" anchor="ctr">
                    <a:noFill/>
                  </a:tcPr>
                </a:tc>
              </a:tr>
              <a:tr h="180975">
                <a:tc>
                  <a:txBody>
                    <a:bodyPr/>
                    <a:lstStyle/>
                    <a:p>
                      <a:pPr algn="just">
                        <a:spcAft>
                          <a:spcPts val="0"/>
                        </a:spcAft>
                      </a:pPr>
                      <a:r>
                        <a:rPr lang="en-US" sz="650" kern="0">
                          <a:effectLst/>
                        </a:rPr>
                        <a:t>Weight (approx.)</a:t>
                      </a:r>
                      <a:endParaRPr lang="zh-CN" sz="650" kern="100">
                        <a:effectLst/>
                        <a:latin typeface="Times New Roman"/>
                        <a:ea typeface="宋体"/>
                      </a:endParaRPr>
                    </a:p>
                  </a:txBody>
                  <a:tcPr marL="68580" marR="68580" marT="0" marB="0" anchor="ctr">
                    <a:noFill/>
                  </a:tcPr>
                </a:tc>
                <a:tc>
                  <a:txBody>
                    <a:bodyPr/>
                    <a:lstStyle/>
                    <a:p>
                      <a:pPr algn="l">
                        <a:spcAft>
                          <a:spcPts val="0"/>
                        </a:spcAft>
                      </a:pPr>
                      <a:r>
                        <a:rPr lang="en-US" sz="650" kern="0" dirty="0">
                          <a:effectLst/>
                        </a:rPr>
                        <a:t>8kg (approx.)</a:t>
                      </a:r>
                      <a:endParaRPr lang="zh-CN" sz="650" kern="100" dirty="0">
                        <a:effectLst/>
                        <a:latin typeface="Times New Roman"/>
                        <a:ea typeface="宋体"/>
                      </a:endParaRPr>
                    </a:p>
                  </a:txBody>
                  <a:tcPr marL="68580" marR="68580" marT="0" marB="0" anchor="ctr">
                    <a:noFill/>
                  </a:tcPr>
                </a:tc>
              </a:tr>
              <a:tr h="180975">
                <a:tc>
                  <a:txBody>
                    <a:bodyPr/>
                    <a:lstStyle/>
                    <a:p>
                      <a:pPr algn="just">
                        <a:spcAft>
                          <a:spcPts val="0"/>
                        </a:spcAft>
                      </a:pPr>
                      <a:endParaRPr lang="zh-CN" sz="650" kern="100" dirty="0">
                        <a:effectLst/>
                        <a:latin typeface="Times New Roman"/>
                        <a:ea typeface="宋体"/>
                      </a:endParaRPr>
                    </a:p>
                  </a:txBody>
                  <a:tcPr marL="68580" marR="68580" marT="0" marB="0" anchor="ctr">
                    <a:noFill/>
                  </a:tcPr>
                </a:tc>
                <a:tc>
                  <a:txBody>
                    <a:bodyPr/>
                    <a:lstStyle/>
                    <a:p>
                      <a:pPr algn="l">
                        <a:spcAft>
                          <a:spcPts val="0"/>
                        </a:spcAft>
                      </a:pPr>
                      <a:endParaRPr lang="zh-CN" sz="650" kern="100" dirty="0">
                        <a:effectLst/>
                        <a:latin typeface="Times New Roman"/>
                        <a:ea typeface="宋体"/>
                      </a:endParaRPr>
                    </a:p>
                  </a:txBody>
                  <a:tcPr marL="68580" marR="68580" marT="0" marB="0" anchor="ctr">
                    <a:noFill/>
                  </a:tcPr>
                </a:tc>
              </a:tr>
            </a:tbl>
          </a:graphicData>
        </a:graphic>
      </p:graphicFrame>
      <p:pic>
        <p:nvPicPr>
          <p:cNvPr id="31" name="图片 30"/>
          <p:cNvPicPr>
            <a:picLocks noChangeAspect="1"/>
          </p:cNvPicPr>
          <p:nvPr/>
        </p:nvPicPr>
        <p:blipFill>
          <a:blip r:embed="rId8" cstate="print"/>
          <a:stretch>
            <a:fillRect/>
          </a:stretch>
        </p:blipFill>
        <p:spPr>
          <a:xfrm>
            <a:off x="6089937" y="7435660"/>
            <a:ext cx="253291" cy="495068"/>
          </a:xfrm>
          <a:prstGeom prst="rect">
            <a:avLst/>
          </a:prstGeom>
        </p:spPr>
      </p:pic>
      <p:sp>
        <p:nvSpPr>
          <p:cNvPr id="38" name="矩形 37"/>
          <p:cNvSpPr/>
          <p:nvPr/>
        </p:nvSpPr>
        <p:spPr>
          <a:xfrm>
            <a:off x="5747445" y="8011239"/>
            <a:ext cx="955823" cy="338554"/>
          </a:xfrm>
          <a:prstGeom prst="rect">
            <a:avLst/>
          </a:prstGeom>
        </p:spPr>
        <p:txBody>
          <a:bodyPr wrap="square">
            <a:spAutoFit/>
          </a:bodyPr>
          <a:lstStyle/>
          <a:p>
            <a:pPr algn="ctr"/>
            <a:endParaRPr lang="en-US" altLang="zh-CN" sz="800" dirty="0" smtClean="0"/>
          </a:p>
          <a:p>
            <a:pPr algn="ctr"/>
            <a:r>
              <a:rPr lang="en-US" altLang="zh-CN" sz="800" dirty="0" smtClean="0">
                <a:latin typeface="+mj-lt"/>
              </a:rPr>
              <a:t>Swan-neck Mount</a:t>
            </a:r>
            <a:endParaRPr lang="zh-CN" altLang="en-US" sz="800" dirty="0">
              <a:latin typeface="+mj-lt"/>
            </a:endParaRPr>
          </a:p>
        </p:txBody>
      </p:sp>
      <p:sp>
        <p:nvSpPr>
          <p:cNvPr id="47" name="矩形 46"/>
          <p:cNvSpPr/>
          <p:nvPr/>
        </p:nvSpPr>
        <p:spPr>
          <a:xfrm>
            <a:off x="4885952" y="8011239"/>
            <a:ext cx="984970" cy="338554"/>
          </a:xfrm>
          <a:prstGeom prst="rect">
            <a:avLst/>
          </a:prstGeom>
        </p:spPr>
        <p:txBody>
          <a:bodyPr wrap="square">
            <a:spAutoFit/>
          </a:bodyPr>
          <a:lstStyle/>
          <a:p>
            <a:pPr algn="ctr"/>
            <a:endParaRPr lang="en-US" altLang="zh-CN" sz="800" dirty="0"/>
          </a:p>
          <a:p>
            <a:pPr algn="ctr"/>
            <a:r>
              <a:rPr lang="en-US" altLang="zh-CN" sz="800" dirty="0" smtClean="0">
                <a:latin typeface="+mj-lt"/>
              </a:rPr>
              <a:t>Pendant mount</a:t>
            </a:r>
            <a:endParaRPr lang="zh-CN" altLang="en-US" sz="800" dirty="0">
              <a:latin typeface="+mj-lt"/>
            </a:endParaRPr>
          </a:p>
        </p:txBody>
      </p:sp>
      <p:sp>
        <p:nvSpPr>
          <p:cNvPr id="55" name="矩形 54"/>
          <p:cNvSpPr/>
          <p:nvPr/>
        </p:nvSpPr>
        <p:spPr>
          <a:xfrm>
            <a:off x="4077072" y="8011239"/>
            <a:ext cx="893540" cy="338554"/>
          </a:xfrm>
          <a:prstGeom prst="rect">
            <a:avLst/>
          </a:prstGeom>
        </p:spPr>
        <p:txBody>
          <a:bodyPr wrap="square">
            <a:spAutoFit/>
          </a:bodyPr>
          <a:lstStyle/>
          <a:p>
            <a:pPr algn="ctr"/>
            <a:endParaRPr lang="en-US" altLang="zh-CN" sz="800" dirty="0"/>
          </a:p>
          <a:p>
            <a:pPr algn="ctr"/>
            <a:r>
              <a:rPr lang="en-US" altLang="zh-CN" sz="800" dirty="0" smtClean="0">
                <a:latin typeface="+mj-lt"/>
              </a:rPr>
              <a:t>Pendant mount</a:t>
            </a:r>
            <a:endParaRPr lang="zh-CN" altLang="en-US" sz="800" dirty="0">
              <a:latin typeface="+mj-lt"/>
            </a:endParaRPr>
          </a:p>
        </p:txBody>
      </p:sp>
      <p:sp>
        <p:nvSpPr>
          <p:cNvPr id="56" name="矩形 55"/>
          <p:cNvSpPr/>
          <p:nvPr/>
        </p:nvSpPr>
        <p:spPr>
          <a:xfrm>
            <a:off x="3302651" y="8011239"/>
            <a:ext cx="773099" cy="338554"/>
          </a:xfrm>
          <a:prstGeom prst="rect">
            <a:avLst/>
          </a:prstGeom>
        </p:spPr>
        <p:txBody>
          <a:bodyPr wrap="square">
            <a:spAutoFit/>
          </a:bodyPr>
          <a:lstStyle/>
          <a:p>
            <a:pPr algn="ctr"/>
            <a:endParaRPr lang="en-US" altLang="zh-CN" sz="800" dirty="0"/>
          </a:p>
          <a:p>
            <a:pPr algn="ctr"/>
            <a:r>
              <a:rPr lang="en-US" altLang="zh-CN" sz="800" dirty="0" smtClean="0">
                <a:latin typeface="+mj-lt"/>
              </a:rPr>
              <a:t>Celling mount</a:t>
            </a:r>
            <a:endParaRPr lang="zh-CN" altLang="en-US" sz="800" dirty="0">
              <a:latin typeface="+mj-lt"/>
            </a:endParaRPr>
          </a:p>
        </p:txBody>
      </p:sp>
      <p:pic>
        <p:nvPicPr>
          <p:cNvPr id="57" name="Picture 4" descr="http://www.hikvision.com/uploadfile/image/product/big/20121224191322306841.jp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4097116" y="7383119"/>
            <a:ext cx="916060" cy="666225"/>
          </a:xfrm>
          <a:prstGeom prst="rect">
            <a:avLst/>
          </a:prstGeom>
          <a:noFill/>
          <a:extLst>
            <a:ext uri="{909E8E84-426E-40DD-AFC4-6F175D3DCCD1}">
              <a14:hiddenFill xmlns:a14="http://schemas.microsoft.com/office/drawing/2010/main" xmlns="">
                <a:solidFill>
                  <a:srgbClr val="FFFFFF"/>
                </a:solidFill>
              </a14:hiddenFill>
            </a:ext>
          </a:extLst>
        </p:spPr>
      </p:pic>
      <p:pic>
        <p:nvPicPr>
          <p:cNvPr id="58" name="Picture 6" descr="http://www.hikvision.com/uploadfile/image/product/big/20140704153548402.pn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3284984" y="7401272"/>
            <a:ext cx="696985" cy="563220"/>
          </a:xfrm>
          <a:prstGeom prst="rect">
            <a:avLst/>
          </a:prstGeom>
          <a:noFill/>
          <a:extLst>
            <a:ext uri="{909E8E84-426E-40DD-AFC4-6F175D3DCCD1}">
              <a14:hiddenFill xmlns:a14="http://schemas.microsoft.com/office/drawing/2010/main" xmlns="">
                <a:solidFill>
                  <a:srgbClr val="FFFFFF"/>
                </a:solidFill>
              </a14:hiddenFill>
            </a:ext>
          </a:extLst>
        </p:spPr>
      </p:pic>
      <p:pic>
        <p:nvPicPr>
          <p:cNvPr id="59" name="Picture 8" descr="http://www.hikvision.com/uploadfile/image/product/big/20121224191340251082.jpg"/>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4966913" y="7419996"/>
            <a:ext cx="766343" cy="557340"/>
          </a:xfrm>
          <a:prstGeom prst="rect">
            <a:avLst/>
          </a:prstGeom>
          <a:noFill/>
          <a:extLst>
            <a:ext uri="{909E8E84-426E-40DD-AFC4-6F175D3DCCD1}">
              <a14:hiddenFill xmlns:a14="http://schemas.microsoft.com/office/drawing/2010/main" xmlns="">
                <a:solidFill>
                  <a:srgbClr val="FFFFFF"/>
                </a:solidFill>
              </a14:hiddenFill>
            </a:ext>
          </a:extLst>
        </p:spPr>
      </p:pic>
      <p:pic>
        <p:nvPicPr>
          <p:cNvPr id="35" name="图片 34"/>
          <p:cNvPicPr>
            <a:picLocks noChangeAspect="1"/>
          </p:cNvPicPr>
          <p:nvPr/>
        </p:nvPicPr>
        <p:blipFill>
          <a:blip r:embed="rId12" cstate="print"/>
          <a:stretch>
            <a:fillRect/>
          </a:stretch>
        </p:blipFill>
        <p:spPr>
          <a:xfrm>
            <a:off x="5373216" y="8510913"/>
            <a:ext cx="404793" cy="402527"/>
          </a:xfrm>
          <a:prstGeom prst="rect">
            <a:avLst/>
          </a:prstGeom>
        </p:spPr>
      </p:pic>
      <p:sp>
        <p:nvSpPr>
          <p:cNvPr id="41" name="矩形 40"/>
          <p:cNvSpPr/>
          <p:nvPr/>
        </p:nvSpPr>
        <p:spPr>
          <a:xfrm>
            <a:off x="5700612" y="8553400"/>
            <a:ext cx="968748" cy="338554"/>
          </a:xfrm>
          <a:prstGeom prst="rect">
            <a:avLst/>
          </a:prstGeom>
        </p:spPr>
        <p:txBody>
          <a:bodyPr wrap="square">
            <a:spAutoFit/>
          </a:bodyPr>
          <a:lstStyle/>
          <a:p>
            <a:pPr algn="ctr"/>
            <a:endParaRPr lang="en-US" altLang="zh-CN" sz="800" dirty="0" smtClean="0"/>
          </a:p>
          <a:p>
            <a:pPr algn="ctr"/>
            <a:r>
              <a:rPr lang="en-US" altLang="zh-CN" sz="800" dirty="0" smtClean="0">
                <a:latin typeface="+mj-lt"/>
              </a:rPr>
              <a:t>USB Joy-stick</a:t>
            </a:r>
            <a:endParaRPr lang="zh-CN" altLang="en-US" sz="800" dirty="0">
              <a:latin typeface="+mj-lt"/>
            </a:endParaRPr>
          </a:p>
        </p:txBody>
      </p:sp>
      <p:pic>
        <p:nvPicPr>
          <p:cNvPr id="42" name="图片 41"/>
          <p:cNvPicPr>
            <a:picLocks noChangeAspect="1"/>
          </p:cNvPicPr>
          <p:nvPr/>
        </p:nvPicPr>
        <p:blipFill>
          <a:blip r:embed="rId13" cstate="print"/>
          <a:stretch>
            <a:fillRect/>
          </a:stretch>
        </p:blipFill>
        <p:spPr>
          <a:xfrm>
            <a:off x="3341691" y="8545228"/>
            <a:ext cx="1095421" cy="430695"/>
          </a:xfrm>
          <a:prstGeom prst="rect">
            <a:avLst/>
          </a:prstGeom>
        </p:spPr>
      </p:pic>
      <p:sp>
        <p:nvSpPr>
          <p:cNvPr id="43" name="矩形 42"/>
          <p:cNvSpPr/>
          <p:nvPr/>
        </p:nvSpPr>
        <p:spPr>
          <a:xfrm>
            <a:off x="4331903" y="8553400"/>
            <a:ext cx="1041313" cy="338554"/>
          </a:xfrm>
          <a:prstGeom prst="rect">
            <a:avLst/>
          </a:prstGeom>
        </p:spPr>
        <p:txBody>
          <a:bodyPr wrap="square">
            <a:spAutoFit/>
          </a:bodyPr>
          <a:lstStyle/>
          <a:p>
            <a:pPr algn="ctr"/>
            <a:endParaRPr lang="en-US" altLang="zh-CN" sz="800" dirty="0" smtClean="0"/>
          </a:p>
          <a:p>
            <a:pPr algn="ctr"/>
            <a:r>
              <a:rPr lang="en-US" altLang="zh-CN" sz="800" dirty="0" smtClean="0">
                <a:latin typeface="+mj-lt"/>
              </a:rPr>
              <a:t>Network Keyboard</a:t>
            </a:r>
            <a:endParaRPr lang="zh-CN" altLang="en-US" sz="800" dirty="0">
              <a:latin typeface="+mj-lt"/>
            </a:endParaRPr>
          </a:p>
        </p:txBody>
      </p:sp>
      <p:sp>
        <p:nvSpPr>
          <p:cNvPr id="44" name="矩形 43"/>
          <p:cNvSpPr>
            <a:spLocks noChangeArrowheads="1"/>
          </p:cNvSpPr>
          <p:nvPr/>
        </p:nvSpPr>
        <p:spPr bwMode="auto">
          <a:xfrm>
            <a:off x="1844824" y="344488"/>
            <a:ext cx="3384376" cy="561975"/>
          </a:xfrm>
          <a:prstGeom prst="rect">
            <a:avLst/>
          </a:prstGeom>
          <a:noFill/>
          <a:ln w="12700">
            <a:noFill/>
            <a:miter lim="800000"/>
            <a:headEnd/>
            <a:tailEnd/>
          </a:ln>
          <a:extLst/>
        </p:spPr>
        <p:txBody>
          <a:bodyPr rot="0" vert="horz" wrap="square" lIns="182880" tIns="45720" rIns="182880" bIns="45720" anchor="ctr" anchorCtr="0" upright="1">
            <a:noAutofit/>
          </a:bodyPr>
          <a:lstStyle/>
          <a:p>
            <a:pPr>
              <a:spcAft>
                <a:spcPts val="0"/>
              </a:spcAft>
            </a:pPr>
            <a:r>
              <a:rPr lang="en-US" b="1" dirty="0" smtClean="0">
                <a:solidFill>
                  <a:srgbClr val="C00000"/>
                </a:solidFill>
                <a:latin typeface="Calibri" panose="020F0502020204030204" pitchFamily="34" charset="0"/>
                <a:ea typeface="宋体"/>
                <a:cs typeface="Times New Roman"/>
              </a:rPr>
              <a:t>HNP508A-IR/36X</a:t>
            </a:r>
            <a:endParaRPr lang="en-US" b="1" dirty="0">
              <a:solidFill>
                <a:srgbClr val="C00000"/>
              </a:solidFill>
              <a:latin typeface="Calibri" panose="020F0502020204030204" pitchFamily="34" charset="0"/>
              <a:ea typeface="宋体"/>
              <a:cs typeface="Times New Roman"/>
            </a:endParaRPr>
          </a:p>
          <a:p>
            <a:pPr>
              <a:spcAft>
                <a:spcPts val="0"/>
              </a:spcAft>
            </a:pPr>
            <a:r>
              <a:rPr lang="en-US" altLang="zh-CN" b="1" dirty="0" smtClean="0">
                <a:solidFill>
                  <a:srgbClr val="C00000"/>
                </a:solidFill>
                <a:latin typeface="Calibri" panose="020F0502020204030204" pitchFamily="34" charset="0"/>
                <a:ea typeface="宋体"/>
                <a:cs typeface="Times New Roman"/>
              </a:rPr>
              <a:t>8MP Smart </a:t>
            </a:r>
            <a:r>
              <a:rPr lang="en-US" altLang="zh-CN" b="1" dirty="0" smtClean="0">
                <a:solidFill>
                  <a:srgbClr val="C00000"/>
                </a:solidFill>
                <a:latin typeface="Calibri" panose="020F0502020204030204" pitchFamily="34" charset="0"/>
                <a:ea typeface="宋体"/>
                <a:cs typeface="Times New Roman"/>
              </a:rPr>
              <a:t>PTZ</a:t>
            </a:r>
            <a:endParaRPr lang="zh-CN" dirty="0">
              <a:solidFill>
                <a:srgbClr val="C00000"/>
              </a:solidFill>
              <a:effectLst/>
              <a:latin typeface="Calibri" panose="020F0502020204030204" pitchFamily="34" charset="0"/>
              <a:ea typeface="宋体"/>
              <a:cs typeface="Times New Roman"/>
            </a:endParaRPr>
          </a:p>
        </p:txBody>
      </p:sp>
    </p:spTree>
    <p:extLst>
      <p:ext uri="{BB962C8B-B14F-4D97-AF65-F5344CB8AC3E}">
        <p14:creationId xmlns:p14="http://schemas.microsoft.com/office/powerpoint/2010/main" xmlns="" val="302666143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2043</TotalTime>
  <Words>1486</Words>
  <Application>Microsoft Office PowerPoint</Application>
  <PresentationFormat>A4 Paper (210x297 mm)</PresentationFormat>
  <Paragraphs>228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主题​​</vt:lpstr>
      <vt:lpstr>Slide 1</vt:lpstr>
      <vt:lpstr>Slide 2</vt:lpstr>
      <vt:lpstr>Slide 3</vt:lpstr>
      <vt:lpstr>Slide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PTZ product SPEC</dc:title>
  <dc:creator>qinyusheng</dc:creator>
  <cp:lastModifiedBy>btoop</cp:lastModifiedBy>
  <cp:revision>80</cp:revision>
  <cp:lastPrinted>2015-01-19T07:06:49Z</cp:lastPrinted>
  <dcterms:created xsi:type="dcterms:W3CDTF">2015-01-19T06:58:51Z</dcterms:created>
  <dcterms:modified xsi:type="dcterms:W3CDTF">2018-01-03T16:54:22Z</dcterms:modified>
</cp:coreProperties>
</file>